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714" r:id="rId2"/>
    <p:sldId id="1359" r:id="rId3"/>
    <p:sldId id="1360" r:id="rId4"/>
    <p:sldId id="1193" r:id="rId5"/>
    <p:sldId id="1252" r:id="rId6"/>
    <p:sldId id="1116" r:id="rId7"/>
    <p:sldId id="1263" r:id="rId8"/>
    <p:sldId id="1265" r:id="rId9"/>
    <p:sldId id="1266" r:id="rId10"/>
    <p:sldId id="1140" r:id="rId11"/>
    <p:sldId id="1271" r:id="rId12"/>
    <p:sldId id="1168" r:id="rId13"/>
    <p:sldId id="1300" r:id="rId14"/>
    <p:sldId id="1336" r:id="rId15"/>
    <p:sldId id="1169" r:id="rId16"/>
    <p:sldId id="1301" r:id="rId17"/>
    <p:sldId id="1302" r:id="rId18"/>
    <p:sldId id="1170" r:id="rId19"/>
    <p:sldId id="1118" r:id="rId20"/>
    <p:sldId id="1267" r:id="rId21"/>
    <p:sldId id="1182" r:id="rId22"/>
    <p:sldId id="1270" r:id="rId23"/>
    <p:sldId id="1272" r:id="rId24"/>
    <p:sldId id="1183" r:id="rId25"/>
    <p:sldId id="1119" r:id="rId26"/>
    <p:sldId id="1273" r:id="rId27"/>
    <p:sldId id="1274" r:id="rId28"/>
    <p:sldId id="1276" r:id="rId29"/>
    <p:sldId id="1275" r:id="rId30"/>
    <p:sldId id="1304" r:id="rId31"/>
    <p:sldId id="1352" r:id="rId32"/>
    <p:sldId id="1278" r:id="rId33"/>
    <p:sldId id="1279" r:id="rId34"/>
    <p:sldId id="1280" r:id="rId35"/>
    <p:sldId id="1125" r:id="rId36"/>
    <p:sldId id="1121" r:id="rId37"/>
    <p:sldId id="1282" r:id="rId38"/>
    <p:sldId id="1126" r:id="rId39"/>
    <p:sldId id="1305" r:id="rId40"/>
    <p:sldId id="1306" r:id="rId41"/>
    <p:sldId id="1318" r:id="rId42"/>
    <p:sldId id="1319" r:id="rId43"/>
    <p:sldId id="1320" r:id="rId44"/>
    <p:sldId id="1361" r:id="rId45"/>
    <p:sldId id="1307" r:id="rId46"/>
    <p:sldId id="1127" r:id="rId47"/>
    <p:sldId id="1129" r:id="rId48"/>
    <p:sldId id="1309" r:id="rId49"/>
    <p:sldId id="1297" r:id="rId50"/>
    <p:sldId id="1310" r:id="rId51"/>
    <p:sldId id="1346" r:id="rId52"/>
    <p:sldId id="1347" r:id="rId53"/>
    <p:sldId id="1348" r:id="rId54"/>
    <p:sldId id="1349" r:id="rId55"/>
    <p:sldId id="1350" r:id="rId56"/>
    <p:sldId id="1354" r:id="rId57"/>
    <p:sldId id="1316" r:id="rId58"/>
    <p:sldId id="1358" r:id="rId59"/>
    <p:sldId id="1185" r:id="rId60"/>
    <p:sldId id="1186" r:id="rId61"/>
    <p:sldId id="1362" r:id="rId62"/>
    <p:sldId id="1363" r:id="rId63"/>
    <p:sldId id="1364" r:id="rId64"/>
    <p:sldId id="1365" r:id="rId65"/>
  </p:sldIdLst>
  <p:sldSz cx="9144000" cy="6858000" type="letter"/>
  <p:notesSz cx="7010400" cy="92964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">
          <p15:clr>
            <a:srgbClr val="A4A3A4"/>
          </p15:clr>
        </p15:guide>
        <p15:guide id="2" pos="3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12B"/>
    <a:srgbClr val="000078"/>
    <a:srgbClr val="00DEC9"/>
    <a:srgbClr val="003366"/>
    <a:srgbClr val="C0C0C0"/>
    <a:srgbClr val="DDDDDD"/>
    <a:srgbClr val="DAE3F6"/>
    <a:srgbClr val="2D69B5"/>
    <a:srgbClr val="2D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1383" autoAdjust="0"/>
  </p:normalViewPr>
  <p:slideViewPr>
    <p:cSldViewPr snapToGrid="0">
      <p:cViewPr varScale="1">
        <p:scale>
          <a:sx n="85" d="100"/>
          <a:sy n="85" d="100"/>
        </p:scale>
        <p:origin x="67" y="197"/>
      </p:cViewPr>
      <p:guideLst>
        <p:guide orient="horz" pos="260"/>
        <p:guide pos="3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506"/>
    </p:cViewPr>
  </p:sorterViewPr>
  <p:notesViewPr>
    <p:cSldViewPr snapToGrid="0">
      <p:cViewPr>
        <p:scale>
          <a:sx n="66" d="100"/>
          <a:sy n="66" d="100"/>
        </p:scale>
        <p:origin x="-3336" y="-210"/>
      </p:cViewPr>
      <p:guideLst>
        <p:guide orient="horz" pos="293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9463" cy="45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2" tIns="46456" rIns="92912" bIns="46456" numCol="1" anchor="t" anchorCtr="0" compatLnSpc="1">
            <a:prstTxWarp prst="textNoShape">
              <a:avLst/>
            </a:prstTxWarp>
          </a:bodyPr>
          <a:lstStyle>
            <a:lvl1pPr algn="l" defTabSz="928538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9462" cy="45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2" tIns="46456" rIns="92912" bIns="46456" numCol="1" anchor="t" anchorCtr="0" compatLnSpc="1">
            <a:prstTxWarp prst="textNoShape">
              <a:avLst/>
            </a:prstTxWarp>
          </a:bodyPr>
          <a:lstStyle>
            <a:lvl1pPr algn="r" defTabSz="928538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7DAC715B-6E1C-4765-B744-169DA56FED1F}" type="datetime1">
              <a:rPr lang="en-US"/>
              <a:pPr/>
              <a:t>8/22/2022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6423"/>
            <a:ext cx="3039463" cy="45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2" tIns="46456" rIns="92912" bIns="46456" numCol="1" anchor="b" anchorCtr="0" compatLnSpc="1">
            <a:prstTxWarp prst="textNoShape">
              <a:avLst/>
            </a:prstTxWarp>
          </a:bodyPr>
          <a:lstStyle>
            <a:lvl1pPr algn="l" defTabSz="928538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36423"/>
            <a:ext cx="3039462" cy="45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2" tIns="46456" rIns="92912" bIns="46456" numCol="1" anchor="b" anchorCtr="0" compatLnSpc="1">
            <a:prstTxWarp prst="textNoShape">
              <a:avLst/>
            </a:prstTxWarp>
          </a:bodyPr>
          <a:lstStyle>
            <a:lvl1pPr algn="r" defTabSz="928538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0789A310-CE5C-438D-A5BD-CFDAA13B9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0014098" y="28601"/>
            <a:ext cx="6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8538">
              <a:spcBef>
                <a:spcPct val="0"/>
              </a:spcBef>
              <a:defRPr sz="800" b="0"/>
            </a:lvl1pPr>
          </a:lstStyle>
          <a:p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455926" y="8926805"/>
            <a:ext cx="558236" cy="18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8538">
              <a:spcBef>
                <a:spcPct val="0"/>
              </a:spcBef>
              <a:defRPr sz="1200" b="0"/>
            </a:lvl1pPr>
          </a:lstStyle>
          <a:p>
            <a:fld id="{A632184F-773D-4000-A826-9242D715C55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40599" y="1410600"/>
            <a:ext cx="5361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3177" tIns="46589" rIns="93177" bIns="46589"/>
          <a:lstStyle/>
          <a:p>
            <a:endParaRPr lang="en-US"/>
          </a:p>
        </p:txBody>
      </p:sp>
      <p:sp>
        <p:nvSpPr>
          <p:cNvPr id="5139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34988" y="133350"/>
            <a:ext cx="5861050" cy="43957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749" y="4846718"/>
            <a:ext cx="7867227" cy="30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213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6575" y="133350"/>
            <a:ext cx="5861050" cy="4395788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37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pg num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2FBB3-FF50-49EC-A95F-67BC151727EA}" type="slidenum">
              <a:rPr lang="en-US"/>
              <a:pPr/>
              <a:t>1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5950" y="312738"/>
            <a:ext cx="5781675" cy="4335462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5731" y="4783773"/>
            <a:ext cx="5337316" cy="301811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9220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pg num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2FBB3-FF50-49EC-A95F-67BC151727EA}" type="slidenum">
              <a:rPr lang="en-US"/>
              <a:pPr/>
              <a:t>5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5950" y="312738"/>
            <a:ext cx="5781675" cy="4335462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5731" y="4783773"/>
            <a:ext cx="5337316" cy="301811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86084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943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6" name="Picture 1068" descr="McK_logotype_pos_black_smal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</p:spPr>
      </p:pic>
      <p:sp>
        <p:nvSpPr>
          <p:cNvPr id="13316" name="doc id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54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13331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VERTRAULICH</a:t>
              </a:r>
            </a:p>
          </p:txBody>
        </p:sp>
        <p:sp>
          <p:nvSpPr>
            <p:cNvPr id="13332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Dokument</a:t>
              </a:r>
            </a:p>
          </p:txBody>
        </p:sp>
        <p:sp>
          <p:nvSpPr>
            <p:cNvPr id="13333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Date</a:t>
              </a:r>
            </a:p>
          </p:txBody>
        </p:sp>
        <p:sp>
          <p:nvSpPr>
            <p:cNvPr id="13334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820738" eaLnBrk="0" hangingPunct="0">
                <a:spcBef>
                  <a:spcPct val="0"/>
                </a:spcBef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3348" name="Rectangle 1060"/>
          <p:cNvSpPr>
            <a:spLocks noChangeArrowheads="1"/>
          </p:cNvSpPr>
          <p:nvPr userDrawn="1"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933450" eaLnBrk="0" hangingPunct="0">
              <a:spcBef>
                <a:spcPct val="0"/>
              </a:spcBef>
            </a:pPr>
            <a:r>
              <a:rPr lang="en-US" sz="900" dirty="0" smtClean="0"/>
              <a:t>Copyright </a:t>
            </a:r>
            <a:r>
              <a:rPr lang="en-US" sz="900" dirty="0"/>
              <a:t>2001</a:t>
            </a:r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83814-E2BB-4C8E-909A-7E1DD120F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89B0-8D61-4C00-B7AC-CF8C22530C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620125" y="36513"/>
            <a:ext cx="295275" cy="122237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643688"/>
            <a:ext cx="1905000" cy="182562"/>
          </a:xfrm>
        </p:spPr>
        <p:txBody>
          <a:bodyPr/>
          <a:lstStyle>
            <a:lvl1pPr>
              <a:defRPr/>
            </a:lvl1pPr>
          </a:lstStyle>
          <a:p>
            <a:fld id="{668D8EAB-A523-4BEE-BF0C-2861E70A5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E32A1-09B7-4C1C-B0A0-08163D90A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1C0EFA-C03E-4277-874F-29949C03C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B3DFF9-4B26-4D27-939B-7CB3FE961A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F87C05-814A-4A76-8BCF-90A1C3499E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9A6F1-46A1-49F9-A22A-C5D2EC32C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FAEEB-3857-405E-A1A7-BCE9084F7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35052-BAF0-44EF-919D-CC86BAD73B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01E792-D8C7-4C32-B22F-51D2B1A07A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800" b="0"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1CDDB7EC-155D-49CB-98A3-52828F3846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6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12813">
                <a:spcBef>
                  <a:spcPct val="0"/>
                </a:spcBef>
              </a:pPr>
              <a:r>
                <a:rPr lang="en-US" b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algn="l" defTabSz="912813">
                <a:spcBef>
                  <a:spcPct val="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algn="l" defTabSz="912813">
                <a:spcBef>
                  <a:spcPct val="2000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Quelle:	Source</a:t>
              </a:r>
            </a:p>
          </p:txBody>
        </p:sp>
      </p:grpSp>
      <p:grpSp>
        <p:nvGrpSpPr>
          <p:cNvPr id="1082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  <p:sndAc>
      <p:endSnd/>
    </p:sndAc>
  </p:transition>
  <p:hf hdr="0" ftr="0" dt="0"/>
  <p:txStyles>
    <p:titleStyle>
      <a:lvl1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algn="l" defTabSz="912813" rtl="0" fontAlgn="base">
        <a:spcBef>
          <a:spcPct val="0"/>
        </a:spcBef>
        <a:spcAft>
          <a:spcPct val="0"/>
        </a:spcAft>
        <a:buSzPct val="120000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fontAlgn="base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fontAlgn="base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fontAlgn="base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png"/><Relationship Id="rId3" Type="http://schemas.openxmlformats.org/officeDocument/2006/relationships/hyperlink" Target="https://www.google.com/imgres?imgurl&amp;imgrefurl=http://worldofdtcmarketing.com/will-apple-transform-mobile-health/mobile-healthcare-marketing-trends/attachment/apple-logo/&amp;h=0&amp;w=0&amp;tbnid=6GOKElj0paqeLM&amp;zoom=1&amp;tbnh=243&amp;tbnw=207&amp;docid=XWaYY_r3vUiDuM&amp;tbm=isch&amp;ei=bE7-U4qJH4bt8QGSs4DgCg&amp;ved=0CAUQsCUoAQ" TargetMode="External"/><Relationship Id="rId7" Type="http://schemas.openxmlformats.org/officeDocument/2006/relationships/hyperlink" Target="https://www.google.com/imgres?imgurl&amp;imgrefurl=http://en.wikipedia.org/wiki/Google_logo&amp;h=0&amp;w=0&amp;tbnid=8tGTTgFyNPRVGM&amp;zoom=1&amp;tbnh=135&amp;tbnw=373&amp;docid=5UQt6LehqtrU1M&amp;tbm=isch&amp;ei=vk7-U_3xKpPp8AHr5YC4BA&amp;ved=0CAIQsCUoAA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7.jpeg"/><Relationship Id="rId5" Type="http://schemas.openxmlformats.org/officeDocument/2006/relationships/hyperlink" Target="https://www.google.com/imgres?imgurl&amp;imgrefurl=http://blog.uber.com/2011/12/05/take-ubers-new-logo-for-a-spin/&amp;h=0&amp;w=0&amp;tbnid=sqGkmJW_TrvMPM&amp;zoom=1&amp;tbnh=225&amp;tbnw=225&amp;docid=4jhppYWyj6CAjM&amp;tbm=isch&amp;ei=mk7-U9SOGoiV8gGQtoC4Bg&amp;ved=0CAIQsCUoAA" TargetMode="External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openxmlformats.org/officeDocument/2006/relationships/image" Target="../media/image5.jpe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hyperlink" Target="https://en.wikipedia.org/wiki/Kodachrome#cite_note-Basin-2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astman_Kodak" TargetMode="External"/><Relationship Id="rId5" Type="http://schemas.openxmlformats.org/officeDocument/2006/relationships/hyperlink" Target="https://en.wikipedia.org/wiki/Reversal_film" TargetMode="External"/><Relationship Id="rId4" Type="http://schemas.openxmlformats.org/officeDocument/2006/relationships/hyperlink" Target="https://en.wikipedia.org/wiki/Kodachrom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3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4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hyperlink" Target="http://www.google.com/url?sa=i&amp;rct=j&amp;q=&amp;esrc=s&amp;frm=1&amp;source=images&amp;cd=&amp;cad=rja&amp;docid=a8Pr5_W99RWBjM&amp;tbnid=RYQpfwhH_KeZGM:&amp;ved=&amp;url=http://lbwater.org/imported-water&amp;ei=qx7UUqGZGOOv2wW8qoGoAQ&amp;bvm=bv.59026428,d.b2I&amp;psig=AFQjCNHsOrTme3fsZF33vrgXW5DhTwSV0w&amp;ust=138971959555888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image" Target="../media/image69.gif"/><Relationship Id="rId4" Type="http://schemas.openxmlformats.org/officeDocument/2006/relationships/image" Target="../media/image68.jpeg"/><Relationship Id="rId9" Type="http://schemas.openxmlformats.org/officeDocument/2006/relationships/image" Target="../media/image7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mailto:garrett.sonnier@mccombs.utexas.edu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 dirty="0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1339283"/>
            <a:ext cx="6889750" cy="39973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79" name="Rectangle 3"/>
          <p:cNvSpPr>
            <a:spLocks noChangeArrowheads="1"/>
          </p:cNvSpPr>
          <p:nvPr/>
        </p:nvSpPr>
        <p:spPr bwMode="auto">
          <a:xfrm>
            <a:off x="1350819" y="1353697"/>
            <a:ext cx="7314210" cy="353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 I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1: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i="1" dirty="0" smtClean="0">
                <a:solidFill>
                  <a:schemeClr val="tx2"/>
                </a:solidFill>
              </a:rPr>
              <a:t>REQUEIM FOR A BRAND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7418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62507" y="3612715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UT Austin MSBA 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3" r="20510" b="10023"/>
          <a:stretch/>
        </p:blipFill>
        <p:spPr bwMode="auto">
          <a:xfrm>
            <a:off x="163286" y="1687286"/>
            <a:ext cx="8479971" cy="383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A STORY OF VALUE DESTRUCTION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Kodak Stock Price Over Time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765" y="5867400"/>
            <a:ext cx="677545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Kodak’s market cap peaked at nearly $30 billion in 1997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 little over a decade later it was gone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8123464" y="5330260"/>
            <a:ext cx="1" cy="53714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647214" y="5902680"/>
            <a:ext cx="9525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Ouch!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518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8786" name="Picture 2" descr="Image result for autopsy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37" y="1813277"/>
            <a:ext cx="5159463" cy="44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Image result for kodak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0" b="21185"/>
          <a:stretch/>
        </p:blipFill>
        <p:spPr bwMode="auto">
          <a:xfrm>
            <a:off x="5091288" y="4116126"/>
            <a:ext cx="2106825" cy="122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A STORY OF VALUE DESTRUCTION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What Killed Kodak?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6172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133061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0418" name="Picture 2" descr="http://upload.wikimedia.org/wikipedia/commons/thumb/e/ec/GeorgeEastman2.jpg/640px-GeorgeEastman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34" y="2051525"/>
            <a:ext cx="2194560" cy="296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MTEhUUExQWFRUVGSAXGBcYFxgfHRwcHh4dHRoXHB0YHCggGR8lHBwYIjEhJSkrLi4uHB8zODMsNygtLisBCgoKBQUFDgUFDisZExkrKysrKysrKysrKysrKysrKysrKysrKysrKysrKysrKysrKysrKysrKysrKysrKysrK//AABEIAI8BYAMBIgACEQEDEQH/xAAbAAACAwEBAQAAAAAAAAAAAAACAwEEBQAGB//EAEQQAAIBAgQEAwUFBwMCBAcAAAECEQMhAAQSMQUiQVETYXEGMoGRoRQjQrHRBxVSYpLB8DNyguHxFlPC0jRDRGNzdLL/xAAUAQEAAAAAAAAAAAAAAAAAAAAA/8QAFBEBAAAAAAAAAAAAAAAAAAAAAP/aAAwDAQACEQMRAD8A99UYybnc9cZ1Hi81fDKkHUVmQRbrbuen6Yu16kN7pNzsMCKv8rfI/pgLEnviQ+E+J/K3yP6Y4VvI79j+mAeuCk4QK3kfkf0wfjeR+RwDwcFOKrV/I/I4gV/I/I4B+YzQprqaYkLA7swVR8yMZ9XjaKdJVwS/hAW9/lhbHs6mdt8WfFBEEEg9CMQ2g/gBmx5f87D5DAVstxpXbSqPOnVB0i2x3a8G312wVPjSNQasFeEMFYhuh2J7MP8AIw9EQQRTAI66RO0du1sMCKV06Bp7aRHlb5YCn++1BhqbjlDCdN5YIAObfUVB7ahMTia/GwoqE0qgFMEt7nRWa3Peyn5jFk5anuaS9fwDrv064g5emQfuwQRpPKLr/Ce4vt64ChU9oaYOkJUJMQIUTLBLamAPMwuMSfaOiIMPDBSpAEEOD4bSWsH0sBMXEGJE2my1I/8Ayhcz7o3mdXrIBnyxJy1P/wAsdth/kYCu/tDSWRpqSNVgonkZlYjmuAUaT0t3E2a3FKa01qPKK7Kg1C+p2CLYd2Iv2vgfsdK/3e8zb+LVJ366nv8AzHucdmsvSdQjpKqLA7C0d+1sAg8bp6mUByyvoYQJDSYFz1iQdiMHU41SUUmGplrCUZVkQVLAntygn4HAPlaJMmneZm82JIvN4LMficGRTOgFf9Myg20kDSIg/wAJI9CRgOHtDSJAAcll1CF/DCkNc7EMp+fbAj2joxJ12LKeXYqGYzeNkb5DuMRSytARFONJkRPYCN9oAGnaALWxy5OgCIp3Bnc78199+ZvmcA3JcYp1X0oHPKG1FeUgyAQ2xB0tB8vSQr8aojUdRIVmRiBOkoup59Fvh9KjTUlkTSxGknuASb83dmPqxPU4q/u6gCYpe8ZO5kxpJIJgkrbzG+AW/tLRBgioOfwvc3fnOkQdyEYjvyx7wk39oaN4FQw2ggU2s2s04/qBH12IODr5OixJNKSW1yLcxXwyxg3Ojl9LY4ZCgNqREkHc7hi4Pvfxkn1OASPaWgA0lgVDkgreEZlcgE3AKNf07iX0OLU3qCmA4YjUJHQzBsTY6TfbbuJgcPoQR4ViSSO5bUWPvbnU/wDUe+OqcNoEz4R1AghusidjMj3m/qPfAMzHF6VNzTfUGC69rFYNwfxREECSCVkXEj+96csIeVBLDTtp1BuvQqdu69xg6+WpuSXp6ibHUAehXvaxIt3wQytOP9Poy7XhyC4mZ5iAT3jALPGKUqOaXjTb3gzaQQZjfftI7jCsvx2k5ULrJcSo0+SE/IVFPz7HFlsvTJBNO42Pa4Nr9wD8BhSZCiNqUQIFunLbfbkX+kYCzw7OJWTUk6bbiNwGH0YflivV41QA949baTPK5RrdgykT6dxhmTo06dkQrsLbWAA69AoHoMcuUpR/pA3J2G5JYnfuzH/ke+ALJZ5KwJpmQDGx7SCJ3BHXFsDFeiiL7qETvAH64M1f5T9MAycdOErV/lP0/XBCp5HAOU4kjCfE8jiRV8j/AJ8cAcYhVwBreR+n64HxY6H6frgDcYWyyMRUr+R+n64JDIHngBO5+OOGOfc+uAJ7YAsQptgyMRGAhcERjhvgyMAqMQVwzTgWwEA4icSBidOAknBq1sCothgTAFOBnEjHDAZhztY1nRKINOmB941QrLESVVQhkAFeadzHTFHhftMcxlqeap0CabmCC41qocozREECCYBmMbuYaFYkxAJn4Y8z+zBR+68rEe63/wDb4DUyXGmqZyvlvDAFBUYvrnV4glRp022M3wOV401TN18r4YBoor69chtfuiNNtjPp1xjcAOvivFIcrpGXW2n/AMtp3B2OC4A08V4iNWoqmXWTE+6xjlAwF3g/HK2YSs1OggNGs9EhqxGopEkEUzYk9cbGUrF0VipQkSVO6nqpjcgyLWx4/wBiss1SlUqLVIUZ+rUdOXSw17E6dQizC8WGPYZTNJVUOhlSSA3QwSCR3Egweu+Ap+0PFvsuXqVymtad2AaDEgWkQTfyx1fiFSKOikGepcr4kaFidROk22HqRE4yv2mvp4Xmv9qj5uowjhXEamWzZy2aYMMxz5evAAawmg3Zl/D3B7nAegrcUArCgg11dOthMKizALNBiTYCJMHoCcTR4qPHGXqLoqMpdLyrqPe0mBdZEqQDcG4xicHTwuI5wVLHMCnUpMfxKi6WUeam8dmBxPGga3EclTp3OXL1qpH4FZdKqexczbsCcBe4ZxyrXqZlFooDlqnhGap5jEyPu7WjFvg/GkzGsAMlSk2irTeNSNuNrEEXDCQRjG9i4+0cT/8A2v8A0jCuCZhTnOIZ2QMsFRBU/C5pKfEcHqAeWfI4DczPG0p5qjliraqwYq9tOpRqKf7tN/TCvafjTZVKbrTFTxKq0oLlYLmFPumRjB9ssvVXJpm5+8y9VM1pAA6wyapuAjafMKMM9vs0lTL5Jlcaauby5VgRsSSGE2Nr4D0dfN1vFWnTpo6xNRzUI0bQoAQ6iZkC214kToE48j7OcTehXbI5tpqSXoVjA8dCZO1vEXYjrHxPq8Bm8S4wKVSnQVTUr1QSqAwAq+9UdvwINpgknYHDKmddHpI9M/esUDIdSqQrPzSAQCFIBAN42xgZ1fA4ulepalXy/wBnRzstQPqCE7LqG3c2x6PN59EelTN3qsVUdbKzFvQRE92HfAVvaLjIylFqxRnC7hYkLIDPfosjbuMaD1OUlYNpB6HqLjpjIqUEziVgKv3bhsvy6Ta61DJBg6pH/AHGb7DcXDcP01WUPlQ1GqS23hyAxJ6FYv64DV9luOHNJU10/Cq0qhp1KerVBFwQYEggggx3x2T4y1TOVcuEUJTprUD6jLaiViIsJVrz274xqtFqWfpVqA1U89SFJysQHprqSsT/APj1D4eeHcHrp+9s2ileXL0VgG9ixj4Aj5jAW+B8arZlcwVp00NGu9ABmaGKRzSBygk7QcHxTjdWiuUmkurMVVoupY8jEEkggcwBU9psbYxfYyitSnmGFXTo4hVqMNShSA4MNaYi4uLgdMP9puI06p4cyPyPnBpYGNQUVF1DupaIOxseowGxleMsc7UylRQrrSFZGUyGQtpJIN1Ia0XHWemHe0PFxlKD1ijVNAnSsTA95r9ALnGF7LMKWezdCudVcxUp1nI11aB91d/wMCCFAHWMaz00zZrAVfuwGy7BfDYG33s6lMXOmP5MBr06gYBlMhgCD3BuD8sMGPH/ALPOLKMk9KrUXVkWejUabaaZOl/9ukRP8px62lXWoqujBlYBlYGQQbgg9RgIfHJiXxCb4DI4/wAXGXakp3rOVBIkLClpMHa2/TCqVXNQTNCZty1Ij11XOPOftjnwqUb6qhHrpi3zxifs/wDaauabUast4ZlWY3CmOU2Mi4I7ekDAe7fM52RBy/nyVP8A34IZnOkH/wCH/oqf+/vjKre0LCwAnpcXPX8GI/8AEDxZQY/mH9kwGi1XPENehsbqtTVtuOfftilRzubQUaSGozKQKj1kZkZYMtOkMrTpNyBE/FdTjRdWDUwUNiC30MJ3wulmlDytNtQJYaqrETBE84iYtO+A2n4rmaZBqUlenHMaWrWp7hG98ehnyONPI5unWQPScOh6g/MHsR1BuMea/fTllIHcRqF/Mfd9x+eMXiecelmKVegvhM1emlUA2qo5C86wBNxDXIwH0hBgoxK4lsBAwa4WTji2AMYgmMCRO/QzitlcoyVKzGoWFVgwUgckKFIB3IMTfbACc7RqO9AwzqNTIUJgdDcQQeh6xieFvRamGoBQjXBVNIP80QJ9cefdFr8VqKpGmlllSuARzFnLJTMXgAMT3DR1xcHFahzIpgAJ4vhKsXKLT1VKx/hUMUQeffUIDZo5Kkp1LTRWO5CKD53AnA/YaSkladMMZkhFBM7yYvjMyHFalSsqArpLVHkrfwl5EG+7VA7g/wAC+eNTO5haaM7EBUUuxOwAEk/LAIThGXC6fApQdx4aQfW2LlKkqqFVQqqIAAAAA2AA2GPM8H4lVSnUaswOika1Y3ISo5LikDMnTTIGn/b3xaPEMylOl4gpmtWA5QNK0yFLVWZma6iw2sT1wGvmspTqrpqIrrM6WUET3g4VmMjSZQjU0ZF91SqlRFhAIgRilmM/UWtl6OpCXlXYCfvFVX0adUqGpiqwJmNI36jkOJNUzNanKaKYVlgTqVxyvqmPfSspWOi37hoPl0caWRWUdCAR5WIxJelQCiFphnCiFiXYwByjcnqcZ3tPnTSy7lGCVGK00J6M7BQbkWEyewBOM3i1bw3poH1LkqPisWlmaoQadERMuxHiWk3ZOpGA9CnBssCYoUgWMt92tz3Nr374sZjJU3TQ6I6W5WUFbbWNrYyDxKualKiqotXQlSuzHlXUSNCiZYnRVjtpHeRvFhcmw64DOFLLvqoeGjClBNM0+VZkqQCNPfbBjIUgAopU9KzA0LAneBFr48/7NZ+pUdn5dFZWzNVoPIH0jKpM7+AssvSAfxCW8N4+zFjUKqlKia1Q6YMMxNIXNitFZcd3XAegqZdGjUqmNpUGPSdsHjyeSaowylJqjeJWds1VuPdUh/DkdBUakkDcBhi9w7i7vUloCeG9VtopKGAo6jvqZQ7EdI8pIbdVZEEBgdwbgj0OIpUFX3VVfQAfljH9neJ1ar6ahURSFVhABHiNNJTezLSjV0l1jY438AijllWQqKoO4CgT8hfEjLJEaFg/yjpt0w44Rl6jlmDU9Kj3W1A6vOBcfHANWmAIAAHYD9MLVFBnSAe4Aw4m2FjAD9mp/wACf0j9MS1JTYqpiwsMJz1WogBp0/FM3GtVjzlt8WVwEFASDAJH0/TEU6KrOlVE7wAPnGCOK+Tru2rXTNODaWUz58pt8cA1MsgnkQSIPKLjsbbeWDAAEAAAWAG0dPTEA4FmwBFsdOBnHLgPnn7ZGGijPTxSNuywb48f7CAzUHkB8ISdh0x6v9tSMadFgpK6qikxtIUj6K3yx472GczVBkLEGBtBXtfpgPXpVpEsrgcu7QSFJgiWAgGGXcicMagCvvDt19AZA/vi1wriAp1dOoDxQF1EEgwWm1oInc/LDPaPgzUiGpEhD8dJnaOx6eZjtgM9aQAsSe+/9xc+eBpT0kEbEketp+k4uZRT1tN5JMdD8L4irSBkgkyZIny2BwFek0g7mBHxv8sLzUEUpPMcxQkT/wDcW/xxbpMptMWtH+RhWcpEeFf/AOoomPRwYnrMdcB9L64hjhJzqAwx0n+YED5m31xLHAFgibY8/n/bHJ0TD1ZgwzIjuqm1mZAVU3FiZvjQ4XxehmB9zUD2nYi3e4GAvhox044HBAYAFUbwMSEAJMCTYmLn44nFSg1fxX1LSFKORlZi5NveUqAOuxPTAWFoqNlA9ABvc/M4qcXyZqqqSAutWffmVTq0CO5AB8pHXF7VgGOAHQIiBHaOu8/PDDTBiQDFxI2Pe+2IUWxWp1a3ilWp0xRA5XFQlybWKaIA3vqOw74Cw1JdWrSNW2qBMeuFU6CpOhVWTJgASe5geeHtiDgFvSVo1ANBBEgGCNjfr54j7KmrXoUtvq0ieg3idgB8B2wzCNdbxdPhp4Me/wCIdc9tGiI89WAsrTXVr0jUBAaBMdp3w6ZwpcFgA8NQICgA9AB2jb0AGErQRbKigRFlAsOlhtc2w4nFOpWreMFFJTRiTU8SGBvbRpv0vq6+VwsqgtYWECwt5D5D5YJaa3gC+9hf1wC4TxNytGoykgqpMgSYFzAi7RMecYBvEMmKtOpTMRUUoxgGxEbHf44dTSIA2AgfDbHlstnXLeEtSo00C9NzJ11KhcaQwULFKE5unxONOlVqVMyU1lEo6RGkzUOnUzTsE5lUHuHG9wGsRitnc6KWiQW1utMBYmW63IsACTHQHDc5W8Om7kFgiloUSTAJgAbk9BjzFOtVNQ1HBqPQy5rBBdDVqAwlO19CqUDfi8Q/APUucCuMngL1WaoXYuiqihiLNUAY1XT+SWRRFuQ+pb7RVnXLVPDkO8U0KgyrOwQPbopbUfIHAWs7n0pormWDMqKFgkl2CiLjqZPkDi21seP4lop1aNFNXh5SiWRFBLVKhXRTpqdtQQsTO2sG0SLYr5mcvl2qBangq1arElnkKRTGmDcOSbRKGIMEPRTjpx1QWtjz/DqtZnr1WqN4NNyqKqrzBFIqbrqI1yAAZlN4MYDfGBx56ln632V6zVaYqVE+6UEFEfSSF1xzdASbSvwwmvmfGqZGl4jjxAc0wYIGKoAyIwjfWybDZGnAeizGZVSoZgC50qD1MEwPOAT8DjsrmlcShDAEqSO6mGHwIIwFOqlSHUq4BIDAgwQSrQe8yD8cNpIBYCP8k4CvxrhdPM06lGoJVwQe4PRh5gwR6Y+N8Kyn2HNVqFchWEaTEBgSSGXuCBt026Y+3VBLE+Z/PCquXVveUN6gH88B8wzbrUSFdd5tBOx2+Xbpj2HsxnkzFN0ZZYAK83DAiPyG3TBrwxH15dwPu40mBJQg6D5kQVPmpPbGZw3hpydasKasVlagUXJBBVtMmAZE4C1m+FPQOpZekL7Sw8jO48x8e+KmUpCp7rgWm8bbW3mTGPaKwIkYy2PhOaZtSN1NuRp7fwzfyv02DzHC2DrmKrKQKTGkrG0EKCeXuSwAMHbzu3jORdWoJTbTUJDMTzLqp8xa1+YiAPMWxfzGQCmstQaQaqZhTMAldM3G90EzeDiKVJ/ttRy8jwuWRcamEfCxwGjwzji1AysRrQ6GHn2v8D5gg9cTmqQMhXNNWBV1EQRHS0qfNYOPPcF4DqqV6jVD4lSowbciAeWx2IFpHn5Y2qXA11SXabbHtgMvJ+zWWyx00wwoZkCjVp6iVbXyq41EkMGKiR0J7YX+y8FGzNBpLUG0knqdTKTfodAPxxqZyoBTgfg2E9VNr/LGV7PuRxnPAExqEr0MqvTvN/n3wHvwuJAxWXPrMNInbzuR08x+WF1eIUwSJJIm0HpMiTbpgLbnEDCjm0gEneYkHpAPTvhacRpGQGuCR7rdN+mAtHEMuEPnU0lpkKQDA6mIF/UYFOJUmIVWktsPSd/kcBZX88SMU04lStDzPke8du8D1IxB4pSAmbxOm07THaYvvgLh2wBOEvxCmADqgGYsekA9OhIGFnP09JbVyqYJg2MwOnc4C0pwQcGwIJ9b/wCWxnnNUqmpJ1cp1AA+6bdvpvipTzuXVvFUtJABa4BBZhJBiblvlgNpKyRZl+YxJqrE6hHeRGMgNlidySzbX3dlb5agrfPzxYerREKSZpsI3mSCs2HYkYC41VZiQD6j4/mPngWrJeWWRY3Ftj+RHzGM2g+XMPLAuwqCZHMQLjzgAHpuOuFvWy5JcyDOub2lVWbWHKoHw88BqPmFXdgJ7kYaKy7ahNjveDMH4wflijRy1NgI2UBQLiNJBAjpdRg69Wl4mlgSwEAiY95TFuoOhp6T64C62ZQfiEbb9bfqPniGzdNd3UWJueg3PwxQrmiutGVt9RCg7wDNj6X8j2MBUGXvqR7hgTDDUGALXm5IjzsexwGt4iklQQSNx8j/AHGInFBcxSBZgGkwSea9uvoOnpg6mfAVGKtzmIAEixN7+WAsziThFXMARM3E7dP86YhM0CQNLXMCQO09+18BZGInphFDNKxMTa5t/fbHZfOI8gTbe3zwFmcAWxSq8Vpi9/kR67/DEfvSkSAGJPbSZuQNo8xgLbX6Y4Dr1xSqcXpAUzJ01JKtB+B7memDy2fRyQJtMz5GP+vxwDyBsBglxR/edIG7R6g32IP164t0aysAykEHY4B1Qb+pxy44m59cQDgMzi6MpWsilikqyqJJUxcDqVImOxaL2wWUztOrF7j4EeRBuPTGjGKud4etQg3Vxs67j52YeRkYA6bAWwnOUQb9gR/0xXqUKq7gVB3UwT/xYwPg2OXNqs6iV0iSGBBAG5g7j0wEUUNUGmUR1SJ1TM/hAI2IF59O+MKtxPLtmxTWutJ1+7C1Us8bBKgaNQbab72643uJ5o0MnVqCRUZSRaSHeyCBvBKj4Y+L5rMa/u/vJAHKQWUkCBvJ+Z74D634GZDghYIgEaZUgSCQR1iPkuLVPL12Ug8vYtBjzgGT6SMfKuCe0eeo6fAclTYU3BZDFoUE6h8GHXHtuD/tKou2jNUnoP8AxCWQn4cw+R9cBX4t4eXzVGhUzIpLIqvrMeIAQRzFdI51KlQRb1wH7P8AMrX4pnqqEMrE6WHUAqoI7zuPXG/7W+y1DidKmfE0lDK1FANjupEixsem2Eew/sMOHsz+OapZdI5NIuQbjUZNsB6rNUGMEOVjfzEgx9InzOK7UKhI+8AA7DyIPn1HW2L5NsAowFf7NUgAOAABbT1BF99o6YijRqjUC6mTIOnYTMG9/wDt2vbxIwFRqVaDDJ/T/nWPr64FaVUGSUI7QQYt19JxejC3wAvTUxIFjI9cSFGIqNiQbDAAKYgCLDbEFRhijHEYBcDBgYyOIcPrs7slYopplAoLWYh/vLdiV/p37j+7sxEePy+GUjmnUSSKmqZnYWi04DZGB8Udm/pOKFfhtR6Sp47owJl1JmGnl3vpBEMZPLPU4S/C8wCGXMRC7HUVLaagLEattbqQsxCAdiA1vFHZv6TgDU8m+WKHD+G1ENM1KzVPDVlJlhruNDMNWksFkExcmbWGCy2TqjxhUq61qMSoAZdG40ggzGkLtBnUetgvK47N8sEtT+Vvl/1xiJwarpC+O86NJM1LtpYFr1NixDdxpABjZ1Tg9ZpjMMpKMsc8Bm8Q6vfnlLrAnZB5aQ20bBjGPT4U+uWqsR4muJccpB5LP3K7z7p6GAWc4ZVdqhWu1MPEQDy6Y25urATa4kdScBqvhcDGdX4U5JIrMCXVwOaAAOZANexYsfKQOgi+qmBMExeBAnuBJgfHAHUEYiBv1HXAk4JMBxGBbbCaWepsJDfOR62N7EgYOpXURJ96YsYtE326/KexwBE4iLXwD1021LMxEjft62OOesoMFoP6mBPaTbAToEQBYWiOmIYDtiVrLE6hExMiJmI+dsRrUxBBkSIIvHX6jAVloqAAFEDaww2kANhHWwwHiLqK6hqAkifOPzBHwwymvWxHfANcXPrgcGeuAIwBA4444HBA4CGGMjjwBRAwlTUWWgcoHNPkCQF/5Y15wqooNjcG3z3wHz/9o/Heajl1ggzUqT290fH3j8MeT4dXcVLpJE63CljcAxLSBaZiNxjH9ouImpna2iyLUZEUGIVeURO3cdp+GLfC8w7EU6RJBI1ETqgnZjGqL72+WA9tkyr84TTJJEgTHLa3TVI+G+L+Q4HTqVQWVT4ZBFgTN4IPnf5Ys+ynDSBzSYgGb825/PHrsrlwtzvgF8PyumSQAWi3YAWH54vaLYkDEtMGN+k7YDOPDbQHdbAWtsZm3U7emDqZKWZtRBZQsjpEwR58xvhlWqwEygG033O39vn5XDxnAvpLGCBcQCTv3OwwCKgQkr4zqzHSLkGQZOn5gemG0VAYt4pbTLFZtB8u1jGJqUWsAtOdyxA97rAHlNzgvDYSRTpgkwYi69QTHcnAVEKFRorwO8rJ7E9zdb+nczzUCFH3zEAGT3ER3t3xxpli33VIxMnf/cCPOI+W+C8Jp5qaaSLmBMfwkReRY+ZOADL1FBjxC0/xA9IFifOT/wAh2GEZfJhEQCu0WgxANtmvafh067vqU2ifDpzBMEwb3O+2/wA52wUSsMlODMCREEkn+3xwCvs8GTmCLm0947npB/qOG/Z7yK5iwjVaZJA36ggegGBWkNN0RpOmC0i0k77npH6YJkIA5FMCVNzzmNh0X+2AHMUlqOvPD0zBgWJ5Wi9iCOl/IyMMrU1DeIzgGmh1W6HZiN7Q8erYg0iN6dOdge5/7z88HQpGW1Kpm7Re4923eI+U9cBZqZlBuwHr06yewgYBs0gUnVaSPiDB/wA9MJ8Ekf6dLtBGw9Pp9fLB5hDA0omnsehNz5RMYDlzdMxzrfbmGIfNJBabKQCfMxH5j64TXombJT0gbm3QSe4FgN9sRRpOTzClpJmB6R13Nvqe2AcM3TmNYntIm29ukSMPo11YSrAjf09fkcVEoEmCKYB30zPXqIvEfU4WEaCYpXBExICmJnaQQL+gwF+nmksS0agGANjH9sF9tp9GB3FvLfCOctfw9oj5WmJ3t8dsciuYCrSJA5ie57QLCL/LANbPIYhhe/wiZPYQN8KOcWJnqR8rH5G2DfLsbkLc80D8Me7teTvisdQZVPhgRcQZjyO28YC21QQDNj1/z44ilmUNgwJxVl4ABpE37m14sPl8MFLe9KR1I7fC+xP0wBotHoEk+V+g/IAfAY6vUpAcxWEnfpAIP0JHxxyJU7UyJMRO0mPjAHxPlcajOCJ8MatrG/8A12wEMKJkkDcMTHXYHvO9/PA6qTKDIIst7+gP5+W+DvrCnwxcGBvENG47g/AHC9jfwwATa8C0mRsTG/kPOwS70tO4gmd9zM9+5nAUxQANRSIWxZT2jlMG/S2FVqmqwFJt7HYwdLTbff8ALzxxq8thTDm8Gw0yxWbm5abjuTGA6tkcvUmwMSx5rcxJMmbAmZxcyoSIpkEA3gzB3Px6/HFbRUFhSplSb7C3S0fG/UnFrIUiq8yqpJkhQL2Em3n9AMBYIF8BinxDO1EqFVpll0lpAY3GrlsIkwPn6YQvGCbrSdlkrIBsV3m1vz274DUjHRfFDOcS8NmBpuVUAlgLGzGB3MqFjuwwKcSaYNCpuBIFoLRv1gXMWwGk+AIwivnyrlfCqNBA1BbGQdu8dfXCqufIRWNJyWLDSFMiNUE9RMD5jAU+L+yWTzMmrRXWR768r/1LBPxnGLwf2B+zVg1Ovqo7lKiAtPSHUjy3GPSnit48GrFubTa7FZ3m0TtsRh+YzullUIzaryAdIuBcxaxJ+GAtZbLhdr4cBii3EtIQlHOtNUKCSNuUiB39bRGAHGRqH3dWDMkpEHWEAv0MkzOwwGmRiWUEQdsUxxRfDNUq2kEiApLbwDAve1umFNxtAwXQ9yASQLatUWmd1v6jAWauTRrFRFz13O+Jagnb5Tt2Eeg2xZOF1aYYFTMEQYJBv2IuPXAVqXhP7sGwab7Nsb7gxgtaqdM3sYud7A+Wx+uObh9PUG03ERe1hAttb+wxFTIoWLkHUw0kz0tb5ifUnucAspTEk2i7ST1ET6wP8nAHhtKRy3G1zbcSL73P07DBfu2nBEH+o+X6DDGyg1axZtpvEGJtMbAYAGoIbxMctjbtG8f9sVquSQb97E9JgAefTecWf3fTUhgLiIkkxAib9Y6+Zwl+FUyZ5pv+I9d/88hgOo5WmJAsYHU7XAN7dCJwOYy1EEBgJJtJO8iPqR9MM+wLrDRcRHwBAHpB2xK8Pphw8HVMzJ6iPltbyGAr0adBG0LYjliWmT0+TfXFqhk0UBQJCnVv1ERMdhH0wDcKpEAFZ5i+5nUSSTPxPoLYbS4fTUyFvp07nY79cBFXJUmkkAxuZPr385wH2aiIMDnuN4P4pg+mHDh1OI0nYj3m2O43xTrDKsQWqUzpWB96PdBF/ejci/ngLL0aJe8ahfc+Y9Pwm3kcdTyNMHUBHQxsbR9BikiZRXnWmoHrUm5gxdt5Ex698XqDUqaSrDwzzai0rBuWkmIMzOAT4dFXiAHA1dbC4knYCx37YZ4dKy2uZgdwN7bW+HzxWzFHLVZdmRwIk+JYSVYdYElUMdcccpl0kalp20tz9DEqZNp5fO474C1Tp0ngiDO3n6d+hn0OH02pjmUqA031CCRM9Ym30xRoVcoCxWpSlyQYqKZMamAv2IJjpGCy+XyxWkEKMpDeHDzqBIZivNzXAPWIwFr7SrEhWUkGCARY9cVqtSkxMlSQACdwNRGkTtcxb0wrIrlyIp1EqE6lJDKSY98cvUE3HSYtg1NKlya1DHmgkAmSFmPWB8hgORqKaY0jVdYG4kCZ9XH9WDajTlZABvp36CSfK3U+QxXqV8swLs9MgAAkuIHMQvWBzT8R3GGtmcuDepTBANMfeDpGpRfcQJ67YC1QKgcpEes9OmIemrkE30kxBO/XY4qvlKEMG0gKJaXiASSCZNrzBxJagrLDqGFlBqb6r2BNyZMeRwDfu2bXN4ENJAgaog7Hdtu+OqUabW5bmd95BUnfqJGEJkKLKscygBVIckaRsBBi2JXhdIGQpmI95vIWvb3R/hwBVKNJRqPU6pvcxpm29jHp6YQcnRgAjdQgBLXUSYgm4E4uUsqikEC4UKPJR0HlhNfIhm1NfbSI2AIb4ksAf+K9rhYpqAABsPMn88MOKeTySU/cnzv6b4uJfATU3PrgDi19ka8C3qP1wP2R52+o/XAYeZ4RrdnFWohOqNJ21KqwPLlDR3Jw/McPLAAVaiwumx3sRJ8/PfGq2Uft9RgTlH7fUfrgKWWyOkuTUeoH/C5kDeQB2Pnin+6Cqqq1nXSFHLAnTqkkbS0iT/KMbf2Z+31H64E5du31H64DFXhlUFYzDwGBaZmAGsL3klZmbL3OGJw2oAB9peQCJI3sQOu4JmevyI1vAbt9Rghl27fUYDPbIsUdTUMsQdRm0abDm66fqd8C/DqkylZlFhGmbCbe91nfyxqjLt2+owYy7dvqMAmgrAAMQSNyBE+cThpOJOXboPqMd9nft9RgBGOwwZdu35YjwWHT6jADhZGHfZ27fUYjwG7fUYBJxBOHtlm7fUYE5Zu35YCuRgow77K3b6jBHLN2+owFUriQL4acs3b8sFTyrdvqMAAGCK4Rm+G1GYEOygRyg78wa9+oBX0Jwh+BO9OmruxamPekEm45v94iA3m1rxgL2nHm877IU6iZpNRUZorMKvIFVVhLWBVVGNGn7NQRLEgOzwIEFosDNgCJA6YBPZhgUbxDykmIEGQgiNX8k+bMx2MYDCq+ydIMQatSftAzX/PRo0zOrTp85nrjXTJGrl2ou/vo1MsAoPMCCQNtj/3wjPeyrGgaIZpMc1hGkKBAnuuoibkk9YwC+x+kyGKkv4kjT/Bp02O0ksfMnbAQ3sihypyjVHakaa04IWeVYVpI3BAbsCBAF8Ny/stTWv8AaC7mqQAxOzwoUM6jlYiJBiZjsBh7eyrEGHN6hq7Dc6+U81159vLGjk+DtTZ2WOcljYTsIG/TmPnqwGNS9kKQy1LLFmZKN1YhdUgkqxMbiSPQnEr7JoFyoFWoDkyvhNyTCqVKnlghlMGI2GLtP2cb7uXJFP3YVRbUrd7ElYJ6hiMDl/ZTQFUO8Kf5ZFqYgHdf9MekkdoAcvwGnTrnMKWDspV4ICvJBDsoEF1iA28G84CvwVDmDmAzhmp+E68pVlBJAMgkEEm4I3wTeyQlDrfkYMI0CYNOxtBkUxPcsTYxGuMm8Xuept87YDytP2PoKjIDUKtRGXKytqQLtG0zLnm3sPOTpex9HklmZFerUKHTDeMIdWge6BsBHnOPTrlm7fUYIZVr2/LAeePs8PGqVhUIapSNF10qUKySpKncqDpHlvipU9laPhGitVlU1VrUYZSaTJBilMwu9rwGIGPWfZX7fUYyV9l00hYYqABBYXAiATE7qDaO21sAeUcKW+9RkMeGo0gKoAWARvLKxv5jpZpzSROtIN51D574D/w0NSsS5ZQADKdNfYR+M/TAZb2XRNEa+QFV5hsQRBgX3Pxv0wD1zVOPfSIknUu3ffbBmqsTIgxeRF7C/mYxWf2ZW9mg0xSI1LdRPlvfDv3EDS8IgmnIIUkWCkEL5iV6yTJwBmskBtSwYgyIM2AB88FTqA3Fwbgjb1HfCW4GPB8DSxTTou0mAABzEzNpneb4s0sqy9PqPlgP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0424" name="Picture 8" descr="http://www.themarkofaleader.com/wp-content/uploads/2012/12/ezine_75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9"/>
          <a:stretch/>
        </p:blipFill>
        <p:spPr bwMode="auto">
          <a:xfrm>
            <a:off x="4719183" y="2248693"/>
            <a:ext cx="324371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522514" y="50215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An Iconic American Brand is Born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514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133061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AutoShape 6" descr="data:image/jpeg;base64,/9j/4AAQSkZJRgABAQAAAQABAAD/2wCEAAkGBxMTEhUUExQWFRUVGSAXGBcYFxgfHRwcHh4dHRoXHB0YHCggGR8lHBwYIjEhJSkrLi4uHB8zODMsNygtLisBCgoKBQUFDgUFDisZExkrKysrKysrKysrKysrKysrKysrKysrKysrKysrKysrKysrKysrKysrKysrKysrKysrK//AABEIAI8BYAMBIgACEQEDEQH/xAAbAAACAwEBAQAAAAAAAAAAAAACAwEEBQAGB//EAEQQAAIBAgQEAwUFBwMCBAcAAAECEQMhAAQSMQUiQVETYXEGMoGRoRQjQrHRBxVSYpLB8DNyguHxFlPC0jRDRGNzdLL/xAAUAQEAAAAAAAAAAAAAAAAAAAAA/8QAFBEBAAAAAAAAAAAAAAAAAAAAAP/aAAwDAQACEQMRAD8A99UYybnc9cZ1Hi81fDKkHUVmQRbrbuen6Yu16kN7pNzsMCKv8rfI/pgLEnviQ+E+J/K3yP6Y4VvI79j+mAeuCk4QK3kfkf0wfjeR+RwDwcFOKrV/I/I4gV/I/I4B+YzQprqaYkLA7swVR8yMZ9XjaKdJVwS/hAW9/lhbHs6mdt8WfFBEEEg9CMQ2g/gBmx5f87D5DAVstxpXbSqPOnVB0i2x3a8G312wVPjSNQasFeEMFYhuh2J7MP8AIw9EQQRTAI66RO0du1sMCKV06Bp7aRHlb5YCn++1BhqbjlDCdN5YIAObfUVB7ahMTia/GwoqE0qgFMEt7nRWa3Peyn5jFk5anuaS9fwDrv064g5emQfuwQRpPKLr/Ce4vt64ChU9oaYOkJUJMQIUTLBLamAPMwuMSfaOiIMPDBSpAEEOD4bSWsH0sBMXEGJE2my1I/8Ayhcz7o3mdXrIBnyxJy1P/wAsdth/kYCu/tDSWRpqSNVgonkZlYjmuAUaT0t3E2a3FKa01qPKK7Kg1C+p2CLYd2Iv2vgfsdK/3e8zb+LVJ366nv8AzHucdmsvSdQjpKqLA7C0d+1sAg8bp6mUByyvoYQJDSYFz1iQdiMHU41SUUmGplrCUZVkQVLAntygn4HAPlaJMmneZm82JIvN4LMficGRTOgFf9Myg20kDSIg/wAJI9CRgOHtDSJAAcll1CF/DCkNc7EMp+fbAj2joxJ12LKeXYqGYzeNkb5DuMRSytARFONJkRPYCN9oAGnaALWxy5OgCIp3Bnc78199+ZvmcA3JcYp1X0oHPKG1FeUgyAQ2xB0tB8vSQr8aojUdRIVmRiBOkoup59Fvh9KjTUlkTSxGknuASb83dmPqxPU4q/u6gCYpe8ZO5kxpJIJgkrbzG+AW/tLRBgioOfwvc3fnOkQdyEYjvyx7wk39oaN4FQw2ggU2s2s04/qBH12IODr5OixJNKSW1yLcxXwyxg3Ojl9LY4ZCgNqREkHc7hi4Pvfxkn1OASPaWgA0lgVDkgreEZlcgE3AKNf07iX0OLU3qCmA4YjUJHQzBsTY6TfbbuJgcPoQR4ViSSO5bUWPvbnU/wDUe+OqcNoEz4R1AghusidjMj3m/qPfAMzHF6VNzTfUGC69rFYNwfxREECSCVkXEj+96csIeVBLDTtp1BuvQqdu69xg6+WpuSXp6ibHUAehXvaxIt3wQytOP9Poy7XhyC4mZ5iAT3jALPGKUqOaXjTb3gzaQQZjfftI7jCsvx2k5ULrJcSo0+SE/IVFPz7HFlsvTJBNO42Pa4Nr9wD8BhSZCiNqUQIFunLbfbkX+kYCzw7OJWTUk6bbiNwGH0YflivV41QA949baTPK5RrdgykT6dxhmTo06dkQrsLbWAA69AoHoMcuUpR/pA3J2G5JYnfuzH/ke+ALJZ5KwJpmQDGx7SCJ3BHXFsDFeiiL7qETvAH64M1f5T9MAycdOErV/lP0/XBCp5HAOU4kjCfE8jiRV8j/AJ8cAcYhVwBreR+n64HxY6H6frgDcYWyyMRUr+R+n64JDIHngBO5+OOGOfc+uAJ7YAsQptgyMRGAhcERjhvgyMAqMQVwzTgWwEA4icSBidOAknBq1sCothgTAFOBnEjHDAZhztY1nRKINOmB941QrLESVVQhkAFeadzHTFHhftMcxlqeap0CabmCC41qocozREECCYBmMbuYaFYkxAJn4Y8z+zBR+68rEe63/wDb4DUyXGmqZyvlvDAFBUYvrnV4glRp022M3wOV401TN18r4YBoor69chtfuiNNtjPp1xjcAOvivFIcrpGXW2n/AMtp3B2OC4A08V4iNWoqmXWTE+6xjlAwF3g/HK2YSs1OggNGs9EhqxGopEkEUzYk9cbGUrF0VipQkSVO6nqpjcgyLWx4/wBiss1SlUqLVIUZ+rUdOXSw17E6dQizC8WGPYZTNJVUOhlSSA3QwSCR3Egweu+Ap+0PFvsuXqVymtad2AaDEgWkQTfyx1fiFSKOikGepcr4kaFidROk22HqRE4yv2mvp4Xmv9qj5uowjhXEamWzZy2aYMMxz5evAAawmg3Zl/D3B7nAegrcUArCgg11dOthMKizALNBiTYCJMHoCcTR4qPHGXqLoqMpdLyrqPe0mBdZEqQDcG4xicHTwuI5wVLHMCnUpMfxKi6WUeam8dmBxPGga3EclTp3OXL1qpH4FZdKqexczbsCcBe4ZxyrXqZlFooDlqnhGap5jEyPu7WjFvg/GkzGsAMlSk2irTeNSNuNrEEXDCQRjG9i4+0cT/8A2v8A0jCuCZhTnOIZ2QMsFRBU/C5pKfEcHqAeWfI4DczPG0p5qjliraqwYq9tOpRqKf7tN/TCvafjTZVKbrTFTxKq0oLlYLmFPumRjB9ssvVXJpm5+8y9VM1pAA6wyapuAjafMKMM9vs0lTL5Jlcaauby5VgRsSSGE2Nr4D0dfN1vFWnTpo6xNRzUI0bQoAQ6iZkC214kToE48j7OcTehXbI5tpqSXoVjA8dCZO1vEXYjrHxPq8Bm8S4wKVSnQVTUr1QSqAwAq+9UdvwINpgknYHDKmddHpI9M/esUDIdSqQrPzSAQCFIBAN42xgZ1fA4ulepalXy/wBnRzstQPqCE7LqG3c2x6PN59EelTN3qsVUdbKzFvQRE92HfAVvaLjIylFqxRnC7hYkLIDPfosjbuMaD1OUlYNpB6HqLjpjIqUEziVgKv3bhsvy6Ta61DJBg6pH/AHGb7DcXDcP01WUPlQ1GqS23hyAxJ6FYv64DV9luOHNJU10/Cq0qhp1KerVBFwQYEggggx3x2T4y1TOVcuEUJTprUD6jLaiViIsJVrz274xqtFqWfpVqA1U89SFJysQHprqSsT/APj1D4eeHcHrp+9s2ileXL0VgG9ixj4Aj5jAW+B8arZlcwVp00NGu9ABmaGKRzSBygk7QcHxTjdWiuUmkurMVVoupY8jEEkggcwBU9psbYxfYyitSnmGFXTo4hVqMNShSA4MNaYi4uLgdMP9puI06p4cyPyPnBpYGNQUVF1DupaIOxseowGxleMsc7UylRQrrSFZGUyGQtpJIN1Ia0XHWemHe0PFxlKD1ijVNAnSsTA95r9ALnGF7LMKWezdCudVcxUp1nI11aB91d/wMCCFAHWMaz00zZrAVfuwGy7BfDYG33s6lMXOmP5MBr06gYBlMhgCD3BuD8sMGPH/ALPOLKMk9KrUXVkWejUabaaZOl/9ukRP8px62lXWoqujBlYBlYGQQbgg9RgIfHJiXxCb4DI4/wAXGXakp3rOVBIkLClpMHa2/TCqVXNQTNCZty1Ij11XOPOftjnwqUb6qhHrpi3zxifs/wDaauabUast4ZlWY3CmOU2Mi4I7ekDAe7fM52RBy/nyVP8A34IZnOkH/wCH/oqf+/vjKre0LCwAnpcXPX8GI/8AEDxZQY/mH9kwGi1XPENehsbqtTVtuOfftilRzubQUaSGozKQKj1kZkZYMtOkMrTpNyBE/FdTjRdWDUwUNiC30MJ3wulmlDytNtQJYaqrETBE84iYtO+A2n4rmaZBqUlenHMaWrWp7hG98ehnyONPI5unWQPScOh6g/MHsR1BuMea/fTllIHcRqF/Mfd9x+eMXiecelmKVegvhM1emlUA2qo5C86wBNxDXIwH0hBgoxK4lsBAwa4WTji2AMYgmMCRO/QzitlcoyVKzGoWFVgwUgckKFIB3IMTfbACc7RqO9AwzqNTIUJgdDcQQeh6xieFvRamGoBQjXBVNIP80QJ9cefdFr8VqKpGmlllSuARzFnLJTMXgAMT3DR1xcHFahzIpgAJ4vhKsXKLT1VKx/hUMUQeffUIDZo5Kkp1LTRWO5CKD53AnA/YaSkladMMZkhFBM7yYvjMyHFalSsqArpLVHkrfwl5EG+7VA7g/wAC+eNTO5haaM7EBUUuxOwAEk/LAIThGXC6fApQdx4aQfW2LlKkqqFVQqqIAAAAA2AA2GPM8H4lVSnUaswOika1Y3ISo5LikDMnTTIGn/b3xaPEMylOl4gpmtWA5QNK0yFLVWZma6iw2sT1wGvmspTqrpqIrrM6WUET3g4VmMjSZQjU0ZF91SqlRFhAIgRilmM/UWtl6OpCXlXYCfvFVX0adUqGpiqwJmNI36jkOJNUzNanKaKYVlgTqVxyvqmPfSspWOi37hoPl0caWRWUdCAR5WIxJelQCiFphnCiFiXYwByjcnqcZ3tPnTSy7lGCVGK00J6M7BQbkWEyewBOM3i1bw3poH1LkqPisWlmaoQadERMuxHiWk3ZOpGA9CnBssCYoUgWMt92tz3Nr374sZjJU3TQ6I6W5WUFbbWNrYyDxKualKiqotXQlSuzHlXUSNCiZYnRVjtpHeRvFhcmw64DOFLLvqoeGjClBNM0+VZkqQCNPfbBjIUgAopU9KzA0LAneBFr48/7NZ+pUdn5dFZWzNVoPIH0jKpM7+AssvSAfxCW8N4+zFjUKqlKia1Q6YMMxNIXNitFZcd3XAegqZdGjUqmNpUGPSdsHjyeSaowylJqjeJWds1VuPdUh/DkdBUakkDcBhi9w7i7vUloCeG9VtopKGAo6jvqZQ7EdI8pIbdVZEEBgdwbgj0OIpUFX3VVfQAfljH9neJ1ar6ahURSFVhABHiNNJTezLSjV0l1jY438AijllWQqKoO4CgT8hfEjLJEaFg/yjpt0w44Rl6jlmDU9Kj3W1A6vOBcfHANWmAIAAHYD9MLVFBnSAe4Aw4m2FjAD9mp/wACf0j9MS1JTYqpiwsMJz1WogBp0/FM3GtVjzlt8WVwEFASDAJH0/TEU6KrOlVE7wAPnGCOK+Tru2rXTNODaWUz58pt8cA1MsgnkQSIPKLjsbbeWDAAEAAAWAG0dPTEA4FmwBFsdOBnHLgPnn7ZGGijPTxSNuywb48f7CAzUHkB8ISdh0x6v9tSMadFgpK6qikxtIUj6K3yx472GczVBkLEGBtBXtfpgPXpVpEsrgcu7QSFJgiWAgGGXcicMagCvvDt19AZA/vi1wriAp1dOoDxQF1EEgwWm1oInc/LDPaPgzUiGpEhD8dJnaOx6eZjtgM9aQAsSe+/9xc+eBpT0kEbEketp+k4uZRT1tN5JMdD8L4irSBkgkyZIny2BwFek0g7mBHxv8sLzUEUpPMcxQkT/wDcW/xxbpMptMWtH+RhWcpEeFf/AOoomPRwYnrMdcB9L64hjhJzqAwx0n+YED5m31xLHAFgibY8/n/bHJ0TD1ZgwzIjuqm1mZAVU3FiZvjQ4XxehmB9zUD2nYi3e4GAvhox044HBAYAFUbwMSEAJMCTYmLn44nFSg1fxX1LSFKORlZi5NveUqAOuxPTAWFoqNlA9ABvc/M4qcXyZqqqSAutWffmVTq0CO5AB8pHXF7VgGOAHQIiBHaOu8/PDDTBiQDFxI2Pe+2IUWxWp1a3ilWp0xRA5XFQlybWKaIA3vqOw74Cw1JdWrSNW2qBMeuFU6CpOhVWTJgASe5geeHtiDgFvSVo1ANBBEgGCNjfr54j7KmrXoUtvq0ieg3idgB8B2wzCNdbxdPhp4Me/wCIdc9tGiI89WAsrTXVr0jUBAaBMdp3w6ZwpcFgA8NQICgA9AB2jb0AGErQRbKigRFlAsOlhtc2w4nFOpWreMFFJTRiTU8SGBvbRpv0vq6+VwsqgtYWECwt5D5D5YJaa3gC+9hf1wC4TxNytGoykgqpMgSYFzAi7RMecYBvEMmKtOpTMRUUoxgGxEbHf44dTSIA2AgfDbHlstnXLeEtSo00C9NzJ11KhcaQwULFKE5unxONOlVqVMyU1lEo6RGkzUOnUzTsE5lUHuHG9wGsRitnc6KWiQW1utMBYmW63IsACTHQHDc5W8Om7kFgiloUSTAJgAbk9BjzFOtVNQ1HBqPQy5rBBdDVqAwlO19CqUDfi8Q/APUucCuMngL1WaoXYuiqihiLNUAY1XT+SWRRFuQ+pb7RVnXLVPDkO8U0KgyrOwQPbopbUfIHAWs7n0pormWDMqKFgkl2CiLjqZPkDi21seP4lop1aNFNXh5SiWRFBLVKhXRTpqdtQQsTO2sG0SLYr5mcvl2qBangq1arElnkKRTGmDcOSbRKGIMEPRTjpx1QWtjz/DqtZnr1WqN4NNyqKqrzBFIqbrqI1yAAZlN4MYDfGBx56ln632V6zVaYqVE+6UEFEfSSF1xzdASbSvwwmvmfGqZGl4jjxAc0wYIGKoAyIwjfWybDZGnAeizGZVSoZgC50qD1MEwPOAT8DjsrmlcShDAEqSO6mGHwIIwFOqlSHUq4BIDAgwQSrQe8yD8cNpIBYCP8k4CvxrhdPM06lGoJVwQe4PRh5gwR6Y+N8Kyn2HNVqFchWEaTEBgSSGXuCBt026Y+3VBLE+Z/PCquXVveUN6gH88B8wzbrUSFdd5tBOx2+Xbpj2HsxnkzFN0ZZYAK83DAiPyG3TBrwxH15dwPu40mBJQg6D5kQVPmpPbGZw3hpydasKasVlagUXJBBVtMmAZE4C1m+FPQOpZekL7Sw8jO48x8e+KmUpCp7rgWm8bbW3mTGPaKwIkYy2PhOaZtSN1NuRp7fwzfyv02DzHC2DrmKrKQKTGkrG0EKCeXuSwAMHbzu3jORdWoJTbTUJDMTzLqp8xa1+YiAPMWxfzGQCmstQaQaqZhTMAldM3G90EzeDiKVJ/ttRy8jwuWRcamEfCxwGjwzji1AysRrQ6GHn2v8D5gg9cTmqQMhXNNWBV1EQRHS0qfNYOPPcF4DqqV6jVD4lSowbciAeWx2IFpHn5Y2qXA11SXabbHtgMvJ+zWWyx00wwoZkCjVp6iVbXyq41EkMGKiR0J7YX+y8FGzNBpLUG0knqdTKTfodAPxxqZyoBTgfg2E9VNr/LGV7PuRxnPAExqEr0MqvTvN/n3wHvwuJAxWXPrMNInbzuR08x+WF1eIUwSJJIm0HpMiTbpgLbnEDCjm0gEneYkHpAPTvhacRpGQGuCR7rdN+mAtHEMuEPnU0lpkKQDA6mIF/UYFOJUmIVWktsPSd/kcBZX88SMU04lStDzPke8du8D1IxB4pSAmbxOm07THaYvvgLh2wBOEvxCmADqgGYsekA9OhIGFnP09JbVyqYJg2MwOnc4C0pwQcGwIJ9b/wCWxnnNUqmpJ1cp1AA+6bdvpvipTzuXVvFUtJABa4BBZhJBiblvlgNpKyRZl+YxJqrE6hHeRGMgNlidySzbX3dlb5agrfPzxYerREKSZpsI3mSCs2HYkYC41VZiQD6j4/mPngWrJeWWRY3Ftj+RHzGM2g+XMPLAuwqCZHMQLjzgAHpuOuFvWy5JcyDOub2lVWbWHKoHw88BqPmFXdgJ7kYaKy7ahNjveDMH4wflijRy1NgI2UBQLiNJBAjpdRg69Wl4mlgSwEAiY95TFuoOhp6T64C62ZQfiEbb9bfqPniGzdNd3UWJueg3PwxQrmiutGVt9RCg7wDNj6X8j2MBUGXvqR7hgTDDUGALXm5IjzsexwGt4iklQQSNx8j/AHGInFBcxSBZgGkwSea9uvoOnpg6mfAVGKtzmIAEixN7+WAsziThFXMARM3E7dP86YhM0CQNLXMCQO09+18BZGInphFDNKxMTa5t/fbHZfOI8gTbe3zwFmcAWxSq8Vpi9/kR67/DEfvSkSAGJPbSZuQNo8xgLbX6Y4Dr1xSqcXpAUzJ01JKtB+B7memDy2fRyQJtMz5GP+vxwDyBsBglxR/edIG7R6g32IP164t0aysAykEHY4B1Qb+pxy44m59cQDgMzi6MpWsilikqyqJJUxcDqVImOxaL2wWUztOrF7j4EeRBuPTGjGKud4etQg3Vxs67j52YeRkYA6bAWwnOUQb9gR/0xXqUKq7gVB3UwT/xYwPg2OXNqs6iV0iSGBBAG5g7j0wEUUNUGmUR1SJ1TM/hAI2IF59O+MKtxPLtmxTWutJ1+7C1Us8bBKgaNQbab72643uJ5o0MnVqCRUZSRaSHeyCBvBKj4Y+L5rMa/u/vJAHKQWUkCBvJ+Z74D634GZDghYIgEaZUgSCQR1iPkuLVPL12Ug8vYtBjzgGT6SMfKuCe0eeo6fAclTYU3BZDFoUE6h8GHXHtuD/tKou2jNUnoP8AxCWQn4cw+R9cBX4t4eXzVGhUzIpLIqvrMeIAQRzFdI51KlQRb1wH7P8AMrX4pnqqEMrE6WHUAqoI7zuPXG/7W+y1DidKmfE0lDK1FANjupEixsem2Eew/sMOHsz+OapZdI5NIuQbjUZNsB6rNUGMEOVjfzEgx9InzOK7UKhI+8AA7DyIPn1HW2L5NsAowFf7NUgAOAABbT1BF99o6YijRqjUC6mTIOnYTMG9/wDt2vbxIwFRqVaDDJ/T/nWPr64FaVUGSUI7QQYt19JxejC3wAvTUxIFjI9cSFGIqNiQbDAAKYgCLDbEFRhijHEYBcDBgYyOIcPrs7slYopplAoLWYh/vLdiV/p37j+7sxEePy+GUjmnUSSKmqZnYWi04DZGB8Udm/pOKFfhtR6Sp47owJl1JmGnl3vpBEMZPLPU4S/C8wCGXMRC7HUVLaagLEattbqQsxCAdiA1vFHZv6TgDU8m+WKHD+G1ENM1KzVPDVlJlhruNDMNWksFkExcmbWGCy2TqjxhUq61qMSoAZdG40ggzGkLtBnUetgvK47N8sEtT+Vvl/1xiJwarpC+O86NJM1LtpYFr1NixDdxpABjZ1Tg9ZpjMMpKMsc8Bm8Q6vfnlLrAnZB5aQ20bBjGPT4U+uWqsR4muJccpB5LP3K7z7p6GAWc4ZVdqhWu1MPEQDy6Y25urATa4kdScBqvhcDGdX4U5JIrMCXVwOaAAOZANexYsfKQOgi+qmBMExeBAnuBJgfHAHUEYiBv1HXAk4JMBxGBbbCaWepsJDfOR62N7EgYOpXURJ96YsYtE326/KexwBE4iLXwD1021LMxEjft62OOesoMFoP6mBPaTbAToEQBYWiOmIYDtiVrLE6hExMiJmI+dsRrUxBBkSIIvHX6jAVloqAAFEDaww2kANhHWwwHiLqK6hqAkifOPzBHwwymvWxHfANcXPrgcGeuAIwBA4444HBA4CGGMjjwBRAwlTUWWgcoHNPkCQF/5Y15wqooNjcG3z3wHz/9o/Heajl1ggzUqT290fH3j8MeT4dXcVLpJE63CljcAxLSBaZiNxjH9ouImpna2iyLUZEUGIVeURO3cdp+GLfC8w7EU6RJBI1ETqgnZjGqL72+WA9tkyr84TTJJEgTHLa3TVI+G+L+Q4HTqVQWVT4ZBFgTN4IPnf5Ys+ynDSBzSYgGb825/PHrsrlwtzvgF8PyumSQAWi3YAWH54vaLYkDEtMGN+k7YDOPDbQHdbAWtsZm3U7emDqZKWZtRBZQsjpEwR58xvhlWqwEygG033O39vn5XDxnAvpLGCBcQCTv3OwwCKgQkr4zqzHSLkGQZOn5gemG0VAYt4pbTLFZtB8u1jGJqUWsAtOdyxA97rAHlNzgvDYSRTpgkwYi69QTHcnAVEKFRorwO8rJ7E9zdb+nczzUCFH3zEAGT3ER3t3xxpli33VIxMnf/cCPOI+W+C8Jp5qaaSLmBMfwkReRY+ZOADL1FBjxC0/xA9IFifOT/wAh2GEZfJhEQCu0WgxANtmvafh067vqU2ifDpzBMEwb3O+2/wA52wUSsMlODMCREEkn+3xwCvs8GTmCLm0947npB/qOG/Z7yK5iwjVaZJA36ggegGBWkNN0RpOmC0i0k77npH6YJkIA5FMCVNzzmNh0X+2AHMUlqOvPD0zBgWJ5Wi9iCOl/IyMMrU1DeIzgGmh1W6HZiN7Q8erYg0iN6dOdge5/7z88HQpGW1Kpm7Re4923eI+U9cBZqZlBuwHr06yewgYBs0gUnVaSPiDB/wA9MJ8Ekf6dLtBGw9Pp9fLB5hDA0omnsehNz5RMYDlzdMxzrfbmGIfNJBabKQCfMxH5j64TXombJT0gbm3QSe4FgN9sRRpOTzClpJmB6R13Nvqe2AcM3TmNYntIm29ukSMPo11YSrAjf09fkcVEoEmCKYB30zPXqIvEfU4WEaCYpXBExICmJnaQQL+gwF+nmksS0agGANjH9sF9tp9GB3FvLfCOctfw9oj5WmJ3t8dsciuYCrSJA5ie57QLCL/LANbPIYhhe/wiZPYQN8KOcWJnqR8rH5G2DfLsbkLc80D8Me7teTvisdQZVPhgRcQZjyO28YC21QQDNj1/z44ilmUNgwJxVl4ABpE37m14sPl8MFLe9KR1I7fC+xP0wBotHoEk+V+g/IAfAY6vUpAcxWEnfpAIP0JHxxyJU7UyJMRO0mPjAHxPlcajOCJ8MatrG/8A12wEMKJkkDcMTHXYHvO9/PA6qTKDIIst7+gP5+W+DvrCnwxcGBvENG47g/AHC9jfwwATa8C0mRsTG/kPOwS70tO4gmd9zM9+5nAUxQANRSIWxZT2jlMG/S2FVqmqwFJt7HYwdLTbff8ALzxxq8thTDm8Gw0yxWbm5abjuTGA6tkcvUmwMSx5rcxJMmbAmZxcyoSIpkEA3gzB3Px6/HFbRUFhSplSb7C3S0fG/UnFrIUiq8yqpJkhQL2Em3n9AMBYIF8BinxDO1EqFVpll0lpAY3GrlsIkwPn6YQvGCbrSdlkrIBsV3m1vz274DUjHRfFDOcS8NmBpuVUAlgLGzGB3MqFjuwwKcSaYNCpuBIFoLRv1gXMWwGk+AIwivnyrlfCqNBA1BbGQdu8dfXCqufIRWNJyWLDSFMiNUE9RMD5jAU+L+yWTzMmrRXWR768r/1LBPxnGLwf2B+zVg1Ovqo7lKiAtPSHUjy3GPSnit48GrFubTa7FZ3m0TtsRh+YzullUIzaryAdIuBcxaxJ+GAtZbLhdr4cBii3EtIQlHOtNUKCSNuUiB39bRGAHGRqH3dWDMkpEHWEAv0MkzOwwGmRiWUEQdsUxxRfDNUq2kEiApLbwDAve1umFNxtAwXQ9yASQLatUWmd1v6jAWauTRrFRFz13O+Jagnb5Tt2Eeg2xZOF1aYYFTMEQYJBv2IuPXAVqXhP7sGwab7Nsb7gxgtaqdM3sYud7A+Wx+uObh9PUG03ERe1hAttb+wxFTIoWLkHUw0kz0tb5ifUnucAspTEk2i7ST1ET6wP8nAHhtKRy3G1zbcSL73P07DBfu2nBEH+o+X6DDGyg1axZtpvEGJtMbAYAGoIbxMctjbtG8f9sVquSQb97E9JgAefTecWf3fTUhgLiIkkxAib9Y6+Zwl+FUyZ5pv+I9d/88hgOo5WmJAsYHU7XAN7dCJwOYy1EEBgJJtJO8iPqR9MM+wLrDRcRHwBAHpB2xK8Pphw8HVMzJ6iPltbyGAr0adBG0LYjliWmT0+TfXFqhk0UBQJCnVv1ERMdhH0wDcKpEAFZ5i+5nUSSTPxPoLYbS4fTUyFvp07nY79cBFXJUmkkAxuZPr385wH2aiIMDnuN4P4pg+mHDh1OI0nYj3m2O43xTrDKsQWqUzpWB96PdBF/ejci/ngLL0aJe8ahfc+Y9Pwm3kcdTyNMHUBHQxsbR9BikiZRXnWmoHrUm5gxdt5Ex698XqDUqaSrDwzzai0rBuWkmIMzOAT4dFXiAHA1dbC4knYCx37YZ4dKy2uZgdwN7bW+HzxWzFHLVZdmRwIk+JYSVYdYElUMdcccpl0kalp20tz9DEqZNp5fO474C1Tp0ngiDO3n6d+hn0OH02pjmUqA031CCRM9Ym30xRoVcoCxWpSlyQYqKZMamAv2IJjpGCy+XyxWkEKMpDeHDzqBIZivNzXAPWIwFr7SrEhWUkGCARY9cVqtSkxMlSQACdwNRGkTtcxb0wrIrlyIp1EqE6lJDKSY98cvUE3HSYtg1NKlya1DHmgkAmSFmPWB8hgORqKaY0jVdYG4kCZ9XH9WDajTlZABvp36CSfK3U+QxXqV8swLs9MgAAkuIHMQvWBzT8R3GGtmcuDepTBANMfeDpGpRfcQJ67YC1QKgcpEes9OmIemrkE30kxBO/XY4qvlKEMG0gKJaXiASSCZNrzBxJagrLDqGFlBqb6r2BNyZMeRwDfu2bXN4ENJAgaog7Hdtu+OqUabW5bmd95BUnfqJGEJkKLKscygBVIckaRsBBi2JXhdIGQpmI95vIWvb3R/hwBVKNJRqPU6pvcxpm29jHp6YQcnRgAjdQgBLXUSYgm4E4uUsqikEC4UKPJR0HlhNfIhm1NfbSI2AIb4ksAf+K9rhYpqAABsPMn88MOKeTySU/cnzv6b4uJfATU3PrgDi19ka8C3qP1wP2R52+o/XAYeZ4RrdnFWohOqNJ21KqwPLlDR3Jw/McPLAAVaiwumx3sRJ8/PfGq2Uft9RgTlH7fUfrgKWWyOkuTUeoH/C5kDeQB2Pnin+6Cqqq1nXSFHLAnTqkkbS0iT/KMbf2Z+31H64E5du31H64DFXhlUFYzDwGBaZmAGsL3klZmbL3OGJw2oAB9peQCJI3sQOu4JmevyI1vAbt9Rghl27fUYDPbIsUdTUMsQdRm0abDm66fqd8C/DqkylZlFhGmbCbe91nfyxqjLt2+owYy7dvqMAmgrAAMQSNyBE+cThpOJOXboPqMd9nft9RgBGOwwZdu35YjwWHT6jADhZGHfZ27fUYjwG7fUYBJxBOHtlm7fUYE5Zu35YCuRgow77K3b6jBHLN2+owFUriQL4acs3b8sFTyrdvqMAAGCK4Rm+G1GYEOygRyg78wa9+oBX0Jwh+BO9OmruxamPekEm45v94iA3m1rxgL2nHm877IU6iZpNRUZorMKvIFVVhLWBVVGNGn7NQRLEgOzwIEFosDNgCJA6YBPZhgUbxDykmIEGQgiNX8k+bMx2MYDCq+ydIMQatSftAzX/PRo0zOrTp85nrjXTJGrl2ou/vo1MsAoPMCCQNtj/3wjPeyrGgaIZpMc1hGkKBAnuuoibkk9YwC+x+kyGKkv4kjT/Bp02O0ksfMnbAQ3sihypyjVHakaa04IWeVYVpI3BAbsCBAF8Ny/stTWv8AaC7mqQAxOzwoUM6jlYiJBiZjsBh7eyrEGHN6hq7Dc6+U81159vLGjk+DtTZ2WOcljYTsIG/TmPnqwGNS9kKQy1LLFmZKN1YhdUgkqxMbiSPQnEr7JoFyoFWoDkyvhNyTCqVKnlghlMGI2GLtP2cb7uXJFP3YVRbUrd7ElYJ6hiMDl/ZTQFUO8Kf5ZFqYgHdf9MekkdoAcvwGnTrnMKWDspV4ICvJBDsoEF1iA28G84CvwVDmDmAzhmp+E68pVlBJAMgkEEm4I3wTeyQlDrfkYMI0CYNOxtBkUxPcsTYxGuMm8Xuept87YDytP2PoKjIDUKtRGXKytqQLtG0zLnm3sPOTpex9HklmZFerUKHTDeMIdWge6BsBHnOPTrlm7fUYIZVr2/LAeePs8PGqVhUIapSNF10qUKySpKncqDpHlvipU9laPhGitVlU1VrUYZSaTJBilMwu9rwGIGPWfZX7fUYyV9l00hYYqABBYXAiATE7qDaO21sAeUcKW+9RkMeGo0gKoAWARvLKxv5jpZpzSROtIN51D574D/w0NSsS5ZQADKdNfYR+M/TAZb2XRNEa+QFV5hsQRBgX3Pxv0wD1zVOPfSIknUu3ffbBmqsTIgxeRF7C/mYxWf2ZW9mg0xSI1LdRPlvfDv3EDS8IgmnIIUkWCkEL5iV6yTJwBmskBtSwYgyIM2AB88FTqA3Fwbgjb1HfCW4GPB8DSxTTou0mAABzEzNpneb4s0sqy9PqPlgP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522514" y="50215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Early Market Strategies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37218" name="Picture 2" descr="Image result for 1900 kodak brown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4" y="2258268"/>
            <a:ext cx="3178207" cy="20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Picture 4" descr="Image result for original kodak roll fi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15" y="2025217"/>
            <a:ext cx="3051485" cy="254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601894" y="4909457"/>
            <a:ext cx="2783563" cy="631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68828" y="4920343"/>
            <a:ext cx="2416629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Sell this for cheap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858727" y="4909457"/>
            <a:ext cx="3156859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Mak</a:t>
            </a:r>
            <a:r>
              <a:rPr lang="en-US" dirty="0" smtClean="0">
                <a:solidFill>
                  <a:schemeClr val="tx2"/>
                </a:solidFill>
              </a:rPr>
              <a:t>e money selling this!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682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40" y="1681499"/>
            <a:ext cx="6632448" cy="438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133061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22514" y="50215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Deploying Advertising to Create Awareness and Stimulate Demand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8978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1442" name="Picture 2" descr="http://clickamericana.com/wp-content/uploads/kodak-ad-196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12" y="1351126"/>
            <a:ext cx="3609499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17765" y="741362"/>
            <a:ext cx="7720692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 Strong Commitment to Research and Development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81598" y="1351126"/>
            <a:ext cx="3156859" cy="57572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Kodak begins R&amp;D into color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film in the 1920’s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aseline="0" dirty="0" smtClean="0">
                <a:solidFill>
                  <a:schemeClr val="tx2"/>
                </a:solidFill>
              </a:rPr>
              <a:t>By 1963 the company had</a:t>
            </a:r>
            <a:r>
              <a:rPr lang="en-US" dirty="0" smtClean="0">
                <a:solidFill>
                  <a:schemeClr val="tx2"/>
                </a:solidFill>
              </a:rPr>
              <a:t> spent over $120MM on R&amp;D for color film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investment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costs and manufacturing complexity created significant barriers to entry in the film business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aseline="0" dirty="0" smtClean="0">
                <a:solidFill>
                  <a:schemeClr val="tx2"/>
                </a:solidFill>
              </a:rPr>
              <a:t>In mid 70’s Kodak</a:t>
            </a:r>
            <a:r>
              <a:rPr lang="en-US" dirty="0" smtClean="0">
                <a:solidFill>
                  <a:schemeClr val="tx2"/>
                </a:solidFill>
              </a:rPr>
              <a:t> had 90% of the U.S. film market and 85% of the camera market</a:t>
            </a:r>
            <a:endParaRPr lang="en-US" baseline="0" dirty="0" smtClean="0">
              <a:solidFill>
                <a:schemeClr val="tx2"/>
              </a:solidFill>
            </a:endParaRP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aseline="0" dirty="0" smtClean="0">
                <a:solidFill>
                  <a:schemeClr val="tx2"/>
                </a:solidFill>
              </a:rPr>
              <a:t>Sales</a:t>
            </a:r>
            <a:r>
              <a:rPr lang="en-US" dirty="0" smtClean="0">
                <a:solidFill>
                  <a:schemeClr val="tx2"/>
                </a:solidFill>
              </a:rPr>
              <a:t> topped $10 billion in 1981</a:t>
            </a:r>
          </a:p>
          <a:p>
            <a:pPr marL="742950" lvl="1" indent="-285750" algn="l" defTabSz="933450">
              <a:buFont typeface="Arial" panose="020B0604020202020204" pitchFamily="34" charset="0"/>
              <a:buChar char="−"/>
            </a:pPr>
            <a:r>
              <a:rPr lang="en-US" dirty="0" smtClean="0">
                <a:solidFill>
                  <a:schemeClr val="tx2"/>
                </a:solidFill>
              </a:rPr>
              <a:t>Profits largely came from film and related chemical and paper sales</a:t>
            </a:r>
          </a:p>
          <a:p>
            <a:pPr marL="285750" marR="0" indent="-28575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−"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343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 Strong Commitment to Research and Development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61444" name="Picture 4" descr="http://www.megapixel.co.il/mega/wp-content/uploads/2012/11/StevenJSasson-Ryan-K-MorrisNational-Science-Technology-Medals-Foundatio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33" y="2128188"/>
            <a:ext cx="438912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45631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95236" y="748172"/>
            <a:ext cx="724716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What to Do About Digital When You Make Tons of Money Selling Film?</a:t>
            </a:r>
            <a:endParaRPr lang="en-US" i="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620485" y="1907361"/>
            <a:ext cx="76200" cy="326571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04800" y="2342789"/>
            <a:ext cx="0" cy="296091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315684" y="5298244"/>
            <a:ext cx="8599716" cy="16347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Arc 17"/>
          <p:cNvSpPr/>
          <p:nvPr/>
        </p:nvSpPr>
        <p:spPr bwMode="auto">
          <a:xfrm flipV="1">
            <a:off x="-2640692" y="815813"/>
            <a:ext cx="6237513" cy="4464370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c 19"/>
          <p:cNvSpPr/>
          <p:nvPr/>
        </p:nvSpPr>
        <p:spPr bwMode="auto">
          <a:xfrm flipV="1">
            <a:off x="-125183" y="839299"/>
            <a:ext cx="6237513" cy="4464370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79613" y="1754771"/>
            <a:ext cx="146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Digital Adoption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5173" y="5546496"/>
            <a:ext cx="76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34823" y="5582161"/>
            <a:ext cx="76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 bwMode="auto">
          <a:xfrm flipV="1">
            <a:off x="2449285" y="815813"/>
            <a:ext cx="6237513" cy="4464370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55773" y="5568658"/>
            <a:ext cx="76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70858" y="3412098"/>
            <a:ext cx="212271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Scenario 1: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Takeoff in 1980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93218" y="2730806"/>
            <a:ext cx="212271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Scenario 2: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Takeoff in 1990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42313" y="2022920"/>
            <a:ext cx="212271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Scenario 3: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Takeoff in 2000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9213" y="6086007"/>
            <a:ext cx="605602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 model to forecast adoption timing would be helpful…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3429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t="14095" r="40566" b="7623"/>
          <a:stretch/>
        </p:blipFill>
        <p:spPr bwMode="auto">
          <a:xfrm>
            <a:off x="3883480" y="1349831"/>
            <a:ext cx="4636694" cy="503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KODAK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About that Film Market…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59396" name="Picture 4" descr="http://www.google.com/url?sa=i&amp;source=images&amp;cd=&amp;docid=05YVKuQAa95IYM&amp;tbnid=dYXgyQPMVIrDCM&amp;ved=0CAUQjBw&amp;url=http%3A%2F%2Fbestofthe80s.files.wordpress.com%2F2011%2F08%2F1984-summer-olympics-logo-design.jpg&amp;ei=zsQ6VKvFKM-PyASYlYD4CQ&amp;psig=AFQjCNFyaUmcCATNYax-EVLNBSH8jBbKWw&amp;ust=14132240147361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2" y="2519590"/>
            <a:ext cx="32004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5127171" y="4615543"/>
            <a:ext cx="533400" cy="34834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001985" y="4566556"/>
            <a:ext cx="2226129" cy="4463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5543" y="5273685"/>
            <a:ext cx="296332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</a:rPr>
              <a:t>Retail value of film market is $1.1B in 1984</a:t>
            </a:r>
            <a:endParaRPr lang="en-US" sz="2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313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The Situation in Rochester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smtClean="0">
                <a:solidFill>
                  <a:schemeClr val="tx2"/>
                </a:solidFill>
              </a:rPr>
              <a:t>a Decade Later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9434" y="5012079"/>
            <a:ext cx="617639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1994 670MM rolls of film were sold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 had a 70% share of this market (469MM rolls of film)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 film retailed at $3.49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retail the market is worth $1.637B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is Kodak’s piece of this market?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06" y="1279618"/>
            <a:ext cx="4860271" cy="356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7049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2813"/>
            <a:fld id="{4DF4F457-5F98-400D-8C23-4FDE6E82B4BA}" type="slidenum">
              <a:rPr lang="en-US"/>
              <a:pPr defTabSz="912813"/>
              <a:t>1</a:t>
            </a:fld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SUCCESSFUL COMPANIES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22238" y="702083"/>
            <a:ext cx="879316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What Companies Come to Mind?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42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23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410" name="Picture 2" descr="https://encrypted-tbn0.gstatic.com/images?q=tbn:ANd9GcTvMHlAbrfxFfaPaA-pvPxMeQ8a2s_rTVafQq-cVh7pFyS8f_Y13m9W2hZ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53" y="2468005"/>
            <a:ext cx="1293586" cy="15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encrypted-tbn2.gstatic.com/images?q=tbn:ANd9GcRV8ajrD8IYDmTow0ltR6WD9Zj1x3WgIlFV1QZV6HYdAalxRK2mU1R70Qi6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40" y="115728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encrypted-tbn2.gstatic.com/images?q=tbn:ANd9GcT2wV0w6vYK_ezJOu0WfN2gtdTsIa1NUh2w4_-RUtCRLsn471AJuEyns0WE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31" y="3280544"/>
            <a:ext cx="2815093" cy="101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8" name="Picture 6" descr="Image result for 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35" y="1202896"/>
            <a:ext cx="1580470" cy="15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0" name="Picture 8" descr="Image result for amazon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8" b="33029"/>
          <a:stretch/>
        </p:blipFill>
        <p:spPr bwMode="auto">
          <a:xfrm>
            <a:off x="1075052" y="4694960"/>
            <a:ext cx="2794637" cy="97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2" name="Picture 10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304" y="1298349"/>
            <a:ext cx="162877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4" name="Picture 12" descr="Image result for coca col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59287"/>
            <a:ext cx="1708785" cy="17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6" name="Picture 14" descr="Image result for ib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3003702"/>
            <a:ext cx="276225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8" name="Picture 16" descr="Related imag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9" b="33656"/>
          <a:stretch/>
        </p:blipFill>
        <p:spPr bwMode="auto">
          <a:xfrm>
            <a:off x="3792575" y="5448020"/>
            <a:ext cx="2667000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92" name="Picture 20" descr="Related image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t="18286" r="14655" b="14857"/>
          <a:stretch/>
        </p:blipFill>
        <p:spPr bwMode="auto">
          <a:xfrm>
            <a:off x="122238" y="5584371"/>
            <a:ext cx="2775858" cy="12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66" name="Picture 2" descr="Image result for netflix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7" b="32202"/>
          <a:stretch/>
        </p:blipFill>
        <p:spPr bwMode="auto">
          <a:xfrm>
            <a:off x="4053179" y="4280217"/>
            <a:ext cx="2145792" cy="71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4868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49" y="741363"/>
            <a:ext cx="837383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Margin Analysis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>
            <a:spLocks noChangeAspect="1" noChangeArrowheads="1"/>
          </p:cNvSpPr>
          <p:nvPr/>
        </p:nvSpPr>
        <p:spPr bwMode="auto">
          <a:xfrm>
            <a:off x="2287134" y="3885550"/>
            <a:ext cx="2001838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Costs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9" name="Rectangle 5"/>
          <p:cNvSpPr>
            <a:spLocks noChangeAspect="1" noChangeArrowheads="1"/>
          </p:cNvSpPr>
          <p:nvPr/>
        </p:nvSpPr>
        <p:spPr bwMode="auto">
          <a:xfrm>
            <a:off x="2285415" y="2034525"/>
            <a:ext cx="2001837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Price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1829934" y="2491725"/>
            <a:ext cx="457200" cy="1752600"/>
          </a:xfrm>
          <a:prstGeom prst="leftBrace">
            <a:avLst>
              <a:gd name="adj1" fmla="val 31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3534" y="3198199"/>
            <a:ext cx="17526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Margin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0830" y="2034525"/>
            <a:ext cx="330925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dollar margin is the difference in price and selling costs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829439"/>
              </p:ext>
            </p:extLst>
          </p:nvPr>
        </p:nvGraphicFramePr>
        <p:xfrm>
          <a:off x="6174923" y="2957156"/>
          <a:ext cx="1771650" cy="450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8" name="Equation" r:id="rId3" imgW="698400" imgH="177480" progId="Equation.DSMT4">
                  <p:embed/>
                </p:oleObj>
              </mc:Choice>
              <mc:Fallback>
                <p:oleObj name="Equation" r:id="rId3" imgW="698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4923" y="2957156"/>
                        <a:ext cx="1771650" cy="450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540830" y="3652308"/>
            <a:ext cx="330925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% margin is the margin computed as a percentage of the selling price*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677875"/>
              </p:ext>
            </p:extLst>
          </p:nvPr>
        </p:nvGraphicFramePr>
        <p:xfrm>
          <a:off x="5712960" y="4727492"/>
          <a:ext cx="299561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9" name="Equation" r:id="rId5" imgW="1180800" imgH="393480" progId="Equation.DSMT4">
                  <p:embed/>
                </p:oleObj>
              </mc:Choice>
              <mc:Fallback>
                <p:oleObj name="Equation" r:id="rId5" imgW="1180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2960" y="4727492"/>
                        <a:ext cx="2995612" cy="99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2237" y="6509657"/>
            <a:ext cx="8237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smtClean="0"/>
              <a:t>*You should assume % margin refers to margin as a percentage of selling price unless other wise noted.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9163621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Actual Channel Margins circa 1993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Rectangle 3"/>
          <p:cNvSpPr>
            <a:spLocks noChangeAspect="1" noChangeArrowheads="1"/>
          </p:cNvSpPr>
          <p:nvPr/>
        </p:nvSpPr>
        <p:spPr bwMode="auto">
          <a:xfrm>
            <a:off x="2308904" y="5419982"/>
            <a:ext cx="2001838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Manufacturer Cost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8" name="Rectangle 4"/>
          <p:cNvSpPr>
            <a:spLocks noChangeAspect="1" noChangeArrowheads="1"/>
          </p:cNvSpPr>
          <p:nvPr/>
        </p:nvSpPr>
        <p:spPr bwMode="auto">
          <a:xfrm>
            <a:off x="2308904" y="3613407"/>
            <a:ext cx="2001838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Retailer Cost=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Manufacturer Price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9" name="Rectangle 5"/>
          <p:cNvSpPr>
            <a:spLocks noChangeAspect="1" noChangeArrowheads="1"/>
          </p:cNvSpPr>
          <p:nvPr/>
        </p:nvSpPr>
        <p:spPr bwMode="auto">
          <a:xfrm>
            <a:off x="2288267" y="1762382"/>
            <a:ext cx="2001837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Retail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Price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1851704" y="4200782"/>
            <a:ext cx="457200" cy="1828800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1851704" y="2219582"/>
            <a:ext cx="457200" cy="1752600"/>
          </a:xfrm>
          <a:prstGeom prst="leftBrace">
            <a:avLst>
              <a:gd name="adj1" fmla="val 31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12319" y="4798793"/>
            <a:ext cx="163938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Kodak’s </a:t>
            </a:r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Margin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99104" y="2803494"/>
            <a:ext cx="175260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Dealer’s* </a:t>
            </a:r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Margin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8507" y="3068356"/>
            <a:ext cx="3467102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Gold Plus:  $3.49 at retail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Dealer Profit Margin:  20%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 Profit Margin:  70%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are the $ margins and costs for the dealers and for Kodak?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90783"/>
            <a:ext cx="7499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*NOTE:  We use the term dealer and retailer interchangeably.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647117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716552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Kodak Margin Analysis circa 1993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49" y="1330806"/>
            <a:ext cx="716552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For the retailer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dirty="0">
                <a:solidFill>
                  <a:schemeClr val="tx2"/>
                </a:solidFill>
              </a:rPr>
              <a:t>Gold Plus:  $3.49 at retail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dirty="0">
                <a:solidFill>
                  <a:schemeClr val="tx2"/>
                </a:solidFill>
              </a:rPr>
              <a:t>Retailer Profit Margin:  20</a:t>
            </a:r>
            <a:r>
              <a:rPr lang="en-US" dirty="0" smtClean="0">
                <a:solidFill>
                  <a:schemeClr val="tx2"/>
                </a:solidFill>
              </a:rPr>
              <a:t>%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553055"/>
              </p:ext>
            </p:extLst>
          </p:nvPr>
        </p:nvGraphicFramePr>
        <p:xfrm>
          <a:off x="530225" y="3024188"/>
          <a:ext cx="39751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97" name="Equation" r:id="rId3" imgW="1815840" imgH="1206360" progId="Equation.DSMT4">
                  <p:embed/>
                </p:oleObj>
              </mc:Choice>
              <mc:Fallback>
                <p:oleObj name="Equation" r:id="rId3" imgW="1815840" imgH="1206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" y="3024188"/>
                        <a:ext cx="3975100" cy="263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sosceles Triangle 2"/>
          <p:cNvSpPr/>
          <p:nvPr/>
        </p:nvSpPr>
        <p:spPr bwMode="auto">
          <a:xfrm rot="5400000">
            <a:off x="3851142" y="4011371"/>
            <a:ext cx="2302932" cy="70317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6280" y="3624294"/>
            <a:ext cx="2853267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Dealer earns $0.70 on each roll of film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Kodak wholesales film at $2.79 per roll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845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716552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Kodak Margin Analysis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49" y="1330806"/>
            <a:ext cx="716552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For Kodak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dirty="0" smtClean="0">
                <a:solidFill>
                  <a:schemeClr val="tx2"/>
                </a:solidFill>
              </a:rPr>
              <a:t>Wholesale Price is $2.79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dirty="0" smtClean="0">
                <a:solidFill>
                  <a:schemeClr val="tx2"/>
                </a:solidFill>
              </a:rPr>
              <a:t>Kodak margin is %70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Isosceles Triangle 2"/>
          <p:cNvSpPr/>
          <p:nvPr/>
        </p:nvSpPr>
        <p:spPr bwMode="auto">
          <a:xfrm rot="5400000">
            <a:off x="3851142" y="4011371"/>
            <a:ext cx="2302932" cy="70317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8052" y="3285783"/>
            <a:ext cx="2853267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Kodak earns $1.95 on each roll of film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Kodak manufacturing costs are $0.84 per roll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249107"/>
              </p:ext>
            </p:extLst>
          </p:nvPr>
        </p:nvGraphicFramePr>
        <p:xfrm>
          <a:off x="503238" y="2954338"/>
          <a:ext cx="4030662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5" name="Equation" r:id="rId3" imgW="1841400" imgH="1269720" progId="Equation.DSMT4">
                  <p:embed/>
                </p:oleObj>
              </mc:Choice>
              <mc:Fallback>
                <p:oleObj name="Equation" r:id="rId3" imgW="1841400" imgH="1269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238" y="2954338"/>
                        <a:ext cx="4030662" cy="277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593872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Margin Analysis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0" r="50033"/>
          <a:stretch/>
        </p:blipFill>
        <p:spPr bwMode="auto">
          <a:xfrm>
            <a:off x="2135148" y="1645987"/>
            <a:ext cx="4188202" cy="326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2164" y="5412363"/>
            <a:ext cx="487929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These are unit prices, costs and margins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can consider aggregate revenues, costs, and contribution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3635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4554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97228" y="359023"/>
            <a:ext cx="743653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Summing Up the Top Line and Bottom Line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7" b="25794"/>
          <a:stretch/>
        </p:blipFill>
        <p:spPr bwMode="auto">
          <a:xfrm>
            <a:off x="397228" y="896844"/>
            <a:ext cx="7436530" cy="223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7228" y="3403154"/>
            <a:ext cx="743653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Some observations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Kodak’s contribution is nearly $1 billion a year in 1993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current prices each point of 70 points of market share is worth about $13MM in contribution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Advertising expenditures are only about 5% of Kodak’s contribution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32009"/>
            <a:ext cx="513432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*At $3.49 per roll retail price</a:t>
            </a:r>
          </a:p>
          <a:p>
            <a:pPr algn="l"/>
            <a:r>
              <a:rPr lang="en-US" sz="1100" dirty="0" smtClean="0"/>
              <a:t>**Kodak share of retail market is (1-20%)=80%</a:t>
            </a:r>
          </a:p>
          <a:p>
            <a:pPr algn="l"/>
            <a:r>
              <a:rPr lang="en-US" sz="1100" dirty="0" smtClean="0"/>
              <a:t>***Kodak %margin is 70%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541533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4554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018117" y="4719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Variable Costs and Fixed Advertising Costs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77" y="1042755"/>
            <a:ext cx="6173845" cy="43605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7199" y="5657751"/>
            <a:ext cx="5791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Advertising costs are fixed at $50MM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Variable costs are given by Sales x $0.84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what point does total revenue exceed total costs?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4416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4554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18117" y="4719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Breakeven Sales Volume</a:t>
            </a:r>
            <a:endParaRPr lang="en-US" i="1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577340" y="1075258"/>
            <a:ext cx="5882958" cy="4155053"/>
            <a:chOff x="1137532" y="1182450"/>
            <a:chExt cx="6536620" cy="4616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532" y="1182450"/>
              <a:ext cx="6536620" cy="461672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 bwMode="auto">
            <a:xfrm flipH="1">
              <a:off x="4842933" y="3490812"/>
              <a:ext cx="22578" cy="1340832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1761066" y="5432020"/>
            <a:ext cx="579120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Revenues are Sales x $2.79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Breakeven sales volume is the point at which total revenues just equal total costs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x Prices = Sales x Unit Costs + Fixed Costs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436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4554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18117" y="4719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Breakeven Sales Volume</a:t>
            </a:r>
            <a:endParaRPr lang="en-US" i="1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577340" y="1075258"/>
            <a:ext cx="5882958" cy="4155053"/>
            <a:chOff x="1137532" y="1182450"/>
            <a:chExt cx="6536620" cy="4616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532" y="1182450"/>
              <a:ext cx="6536620" cy="461672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 bwMode="auto">
            <a:xfrm flipH="1">
              <a:off x="4842933" y="3490812"/>
              <a:ext cx="22578" cy="1340832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1761066" y="5432020"/>
            <a:ext cx="5791200" cy="14465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Breakeven Volume: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x Prices = Sales x Unit Costs + Fixed Costs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x [Prices-Unit Costs] = Fixed Costs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= Fixed Costs / </a:t>
            </a:r>
            <a:r>
              <a:rPr lang="en-US" dirty="0">
                <a:solidFill>
                  <a:schemeClr val="tx2"/>
                </a:solidFill>
              </a:rPr>
              <a:t>[Prices-Unit Costs] </a:t>
            </a:r>
          </a:p>
        </p:txBody>
      </p:sp>
    </p:spTree>
    <p:extLst>
      <p:ext uri="{BB962C8B-B14F-4D97-AF65-F5344CB8AC3E}">
        <p14:creationId xmlns:p14="http://schemas.microsoft.com/office/powerpoint/2010/main" val="85580904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gray">
          <a:xfrm>
            <a:off x="122238" y="45549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96346" y="37194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Breakeven Sales Volume</a:t>
            </a:r>
            <a:endParaRPr lang="en-US" i="1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77340" y="841319"/>
            <a:ext cx="5882958" cy="4155053"/>
            <a:chOff x="1137532" y="1182450"/>
            <a:chExt cx="6536620" cy="4616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532" y="1182450"/>
              <a:ext cx="6536620" cy="461672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 bwMode="auto">
            <a:xfrm flipH="1">
              <a:off x="4842933" y="3490812"/>
              <a:ext cx="22578" cy="1340832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1669098" y="5197138"/>
            <a:ext cx="5791200" cy="16927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Breakeven Volume on $50MM Adv. Costs: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= $50 MM / [$1.95]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Sales = 25.64 MM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current margin, once film sales </a:t>
            </a:r>
            <a:r>
              <a:rPr lang="en-US" smtClean="0">
                <a:solidFill>
                  <a:schemeClr val="tx2"/>
                </a:solidFill>
              </a:rPr>
              <a:t>exceed 25.64 </a:t>
            </a:r>
            <a:r>
              <a:rPr lang="en-US" dirty="0" smtClean="0">
                <a:solidFill>
                  <a:schemeClr val="tx2"/>
                </a:solidFill>
              </a:rPr>
              <a:t>MM roles Adv. costs are covered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6790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SUCCESSFUL COMPANIES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16912" y="63435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Global Brand Rankings (2019)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48" y="1686897"/>
            <a:ext cx="7683341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92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01867" y="1107962"/>
            <a:ext cx="4647537" cy="3282492"/>
            <a:chOff x="1137532" y="1182450"/>
            <a:chExt cx="6536620" cy="4616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532" y="1182450"/>
              <a:ext cx="6536620" cy="461672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 bwMode="auto">
            <a:xfrm flipH="1">
              <a:off x="4842933" y="3490812"/>
              <a:ext cx="22578" cy="1340832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4"/>
          <p:cNvSpPr txBox="1">
            <a:spLocks noChangeArrowheads="1"/>
          </p:cNvSpPr>
          <p:nvPr/>
        </p:nvSpPr>
        <p:spPr bwMode="gray">
          <a:xfrm>
            <a:off x="122238" y="27446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KODAK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996346" y="60085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Breakeven Sales Volume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566" y="1194936"/>
            <a:ext cx="3781269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Breakeven volume on the $50MM ad spend is a guide to how much the firm would need to sell given their price and cost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It does not speak to </a:t>
            </a:r>
            <a:r>
              <a:rPr lang="en-US" sz="1400" i="1" u="sng" dirty="0" smtClean="0">
                <a:solidFill>
                  <a:schemeClr val="tx2"/>
                </a:solidFill>
              </a:rPr>
              <a:t>feasibility 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sz="1400" dirty="0" smtClean="0">
                <a:solidFill>
                  <a:schemeClr val="tx2"/>
                </a:solidFill>
              </a:rPr>
              <a:t>although in this case 26.6MM rolls of film is certainly feasible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It does not speak to </a:t>
            </a:r>
            <a:r>
              <a:rPr lang="en-US" sz="1400" i="1" u="sng" dirty="0" smtClean="0">
                <a:solidFill>
                  <a:schemeClr val="tx2"/>
                </a:solidFill>
              </a:rPr>
              <a:t>optimality</a:t>
            </a:r>
            <a:r>
              <a:rPr lang="en-US" sz="1400" dirty="0" smtClean="0">
                <a:solidFill>
                  <a:schemeClr val="tx2"/>
                </a:solidFill>
              </a:rPr>
              <a:t> of price and advertising policies</a:t>
            </a:r>
          </a:p>
          <a:p>
            <a:pPr marL="742950" lvl="1" indent="-285750" algn="l">
              <a:buFont typeface="Arial" panose="020B0604020202020204" pitchFamily="34" charset="0"/>
              <a:buChar char="−"/>
            </a:pPr>
            <a:r>
              <a:rPr lang="en-US" sz="1400" dirty="0" smtClean="0">
                <a:solidFill>
                  <a:schemeClr val="tx2"/>
                </a:solidFill>
              </a:rPr>
              <a:t>This would requires some knowledge of the relationship between sales and ad spend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6688" y="4582894"/>
            <a:ext cx="6115987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Unit Margins, Profits, and Breakeven Volumes are </a:t>
            </a:r>
            <a:r>
              <a:rPr lang="en-US" sz="1400" i="1" dirty="0" smtClean="0">
                <a:solidFill>
                  <a:schemeClr val="tx2"/>
                </a:solidFill>
              </a:rPr>
              <a:t>mathematical</a:t>
            </a:r>
            <a:r>
              <a:rPr lang="en-US" sz="1400" dirty="0" smtClean="0">
                <a:solidFill>
                  <a:schemeClr val="tx2"/>
                </a:solidFill>
              </a:rPr>
              <a:t> </a:t>
            </a:r>
            <a:r>
              <a:rPr lang="en-US" sz="1400" i="1" dirty="0" smtClean="0">
                <a:solidFill>
                  <a:schemeClr val="tx2"/>
                </a:solidFill>
              </a:rPr>
              <a:t>identities.  </a:t>
            </a:r>
            <a:endParaRPr lang="en-US" sz="1400" b="0" dirty="0">
              <a:solidFill>
                <a:schemeClr val="tx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sz="1200" b="0" i="1" dirty="0" smtClean="0">
                <a:solidFill>
                  <a:schemeClr val="tx2"/>
                </a:solidFill>
              </a:rPr>
              <a:t>For example, if you know unit price and unit costs you know unit margin with certainty</a:t>
            </a:r>
            <a:endParaRPr lang="en-US" sz="1200" i="1" dirty="0" smtClean="0">
              <a:solidFill>
                <a:schemeClr val="tx2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The relationship between sales and price, advertising and other marketing mix variables is an </a:t>
            </a:r>
            <a:r>
              <a:rPr lang="en-US" sz="1400" i="1" dirty="0" smtClean="0">
                <a:solidFill>
                  <a:schemeClr val="tx2"/>
                </a:solidFill>
              </a:rPr>
              <a:t>empirical relationship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sz="1200" b="0" i="1" dirty="0" smtClean="0">
                <a:solidFill>
                  <a:schemeClr val="tx2"/>
                </a:solidFill>
              </a:rPr>
              <a:t>Other possibly unknown factors determine sales besides the marketing mix.  Thus, a probabilistic rule or weight characterizes the relationship between sales and marketing.</a:t>
            </a:r>
            <a:endParaRPr lang="en-US" sz="1200" b="0" i="1" dirty="0"/>
          </a:p>
        </p:txBody>
      </p:sp>
    </p:spTree>
    <p:extLst>
      <p:ext uri="{BB962C8B-B14F-4D97-AF65-F5344CB8AC3E}">
        <p14:creationId xmlns:p14="http://schemas.microsoft.com/office/powerpoint/2010/main" val="39404776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CUSTOMER VALUE:  WHY DO WE BUY?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4355" y="62163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Customers Earn Margins, Too!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Rectangle 3"/>
          <p:cNvSpPr>
            <a:spLocks noChangeAspect="1" noChangeArrowheads="1"/>
          </p:cNvSpPr>
          <p:nvPr/>
        </p:nvSpPr>
        <p:spPr bwMode="auto">
          <a:xfrm>
            <a:off x="3658733" y="5787262"/>
            <a:ext cx="2001838" cy="9683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Unit 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Manufacturing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Costs</a:t>
            </a:r>
          </a:p>
        </p:txBody>
      </p:sp>
      <p:sp>
        <p:nvSpPr>
          <p:cNvPr id="8" name="Rectangle 4"/>
          <p:cNvSpPr>
            <a:spLocks noChangeAspect="1" noChangeArrowheads="1"/>
          </p:cNvSpPr>
          <p:nvPr/>
        </p:nvSpPr>
        <p:spPr bwMode="auto">
          <a:xfrm>
            <a:off x="3658733" y="4277439"/>
            <a:ext cx="2001838" cy="9683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Wholesale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Price to Retailer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9" name="Rectangle 5"/>
          <p:cNvSpPr>
            <a:spLocks noChangeAspect="1" noChangeArrowheads="1"/>
          </p:cNvSpPr>
          <p:nvPr/>
        </p:nvSpPr>
        <p:spPr bwMode="auto">
          <a:xfrm>
            <a:off x="3669620" y="2735389"/>
            <a:ext cx="2001837" cy="9683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Retail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Price to Consumer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3038248" y="4800599"/>
            <a:ext cx="477838" cy="1545771"/>
          </a:xfrm>
          <a:prstGeom prst="leftBrace">
            <a:avLst>
              <a:gd name="adj1" fmla="val 31944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5"/>
          <p:cNvSpPr>
            <a:spLocks noChangeAspect="1" noChangeArrowheads="1"/>
          </p:cNvSpPr>
          <p:nvPr/>
        </p:nvSpPr>
        <p:spPr bwMode="auto">
          <a:xfrm>
            <a:off x="3680505" y="1233156"/>
            <a:ext cx="2001837" cy="9683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Consumer 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Reservation Value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520543" y="2716692"/>
            <a:ext cx="1970314" cy="1817756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</a:t>
            </a:r>
            <a:r>
              <a:rPr kumimoji="0" lang="en-US" sz="1600" b="1" i="1" u="sng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reservation value </a:t>
            </a: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is the maximum the consumer would be willing to pay to obtain the product</a:t>
            </a:r>
          </a:p>
        </p:txBody>
      </p:sp>
      <p:sp>
        <p:nvSpPr>
          <p:cNvPr id="17" name="AutoShape 8"/>
          <p:cNvSpPr>
            <a:spLocks/>
          </p:cNvSpPr>
          <p:nvPr/>
        </p:nvSpPr>
        <p:spPr bwMode="auto">
          <a:xfrm>
            <a:off x="3038245" y="3189517"/>
            <a:ext cx="477838" cy="1545771"/>
          </a:xfrm>
          <a:prstGeom prst="leftBrace">
            <a:avLst>
              <a:gd name="adj1" fmla="val 31944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>
            <a:off x="3038244" y="1567544"/>
            <a:ext cx="477838" cy="1545771"/>
          </a:xfrm>
          <a:prstGeom prst="leftBrace">
            <a:avLst>
              <a:gd name="adj1" fmla="val 31944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69960" y="3478214"/>
            <a:ext cx="1883229" cy="968375"/>
            <a:chOff x="-107728" y="3273969"/>
            <a:chExt cx="1883229" cy="968375"/>
          </a:xfrm>
        </p:grpSpPr>
        <p:sp>
          <p:nvSpPr>
            <p:cNvPr id="19" name="Oval 18"/>
            <p:cNvSpPr/>
            <p:nvPr/>
          </p:nvSpPr>
          <p:spPr bwMode="auto">
            <a:xfrm>
              <a:off x="-107728" y="3273969"/>
              <a:ext cx="1883229" cy="968375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6186" y="3465768"/>
              <a:ext cx="1295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Retailer Margin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69959" y="5089296"/>
            <a:ext cx="1883229" cy="968375"/>
            <a:chOff x="-107728" y="3273969"/>
            <a:chExt cx="1883229" cy="968375"/>
          </a:xfrm>
        </p:grpSpPr>
        <p:sp>
          <p:nvSpPr>
            <p:cNvPr id="23" name="Oval 22"/>
            <p:cNvSpPr/>
            <p:nvPr/>
          </p:nvSpPr>
          <p:spPr bwMode="auto">
            <a:xfrm>
              <a:off x="-107728" y="3273969"/>
              <a:ext cx="1883229" cy="968375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229" y="3477513"/>
              <a:ext cx="1589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Manufacturer Margin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69958" y="1856241"/>
            <a:ext cx="1883229" cy="968375"/>
            <a:chOff x="-107728" y="3273969"/>
            <a:chExt cx="1883229" cy="968375"/>
          </a:xfrm>
        </p:grpSpPr>
        <p:sp>
          <p:nvSpPr>
            <p:cNvPr id="26" name="Oval 25"/>
            <p:cNvSpPr/>
            <p:nvPr/>
          </p:nvSpPr>
          <p:spPr bwMode="auto">
            <a:xfrm>
              <a:off x="-107728" y="3273969"/>
              <a:ext cx="1883229" cy="968375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229" y="3477513"/>
              <a:ext cx="1589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Value to the Customer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362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gray">
          <a:xfrm>
            <a:off x="122238" y="45549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65145" y="549037"/>
            <a:ext cx="798096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How Does Kodak Create Value for Customers?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24930" name="Picture 2" descr="00MKhs-381231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4" y="1923851"/>
            <a:ext cx="3429000" cy="269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145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Photography in the late 1800’s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8" descr="http://www.themarkofaleader.com/wp-content/uploads/2012/12/ezine_75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9"/>
          <a:stretch/>
        </p:blipFill>
        <p:spPr bwMode="auto">
          <a:xfrm>
            <a:off x="4947783" y="2047295"/>
            <a:ext cx="324371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93172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Value in Use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9887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gray">
          <a:xfrm>
            <a:off x="122238" y="45549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65145" y="538151"/>
            <a:ext cx="798096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How Does Kodak Create Value for Customers?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145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Photography in the mid 1900’s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3172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Value for Functional Attributes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5954" name="Picture 2" descr="Kodachrome 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9" y="1984331"/>
            <a:ext cx="2685669" cy="194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 descr="https://upload.wikimedia.org/wikipedia/commons/thumb/3/38/Kodak_Ektachrome_F_35mm_Slide_Film_-_Expired_February_1963.jpg/800px-Kodak_Ektachrome_F_35mm_Slide_Film_-_Expired_February_196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9" t="16883" r="13673" b="17857"/>
          <a:stretch/>
        </p:blipFill>
        <p:spPr bwMode="auto">
          <a:xfrm>
            <a:off x="1175656" y="4093028"/>
            <a:ext cx="2438400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79862" y="4679210"/>
            <a:ext cx="3645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1" dirty="0">
                <a:solidFill>
                  <a:srgbClr val="222222"/>
                </a:solidFill>
                <a:latin typeface="Arial" panose="020B0604020202020204" pitchFamily="34" charset="0"/>
              </a:rPr>
              <a:t>Although </a:t>
            </a:r>
            <a:r>
              <a:rPr lang="en-US" sz="1200" b="0" i="1" dirty="0">
                <a:solidFill>
                  <a:srgbClr val="0B0080"/>
                </a:solidFill>
                <a:latin typeface="Arial" panose="020B0604020202020204" pitchFamily="34" charset="0"/>
                <a:hlinkClick r:id="rId4" tooltip="Kodachrome"/>
              </a:rPr>
              <a:t>Kodachrome</a:t>
            </a:r>
            <a:r>
              <a:rPr lang="en-US" sz="1200" b="0" i="1" dirty="0">
                <a:solidFill>
                  <a:srgbClr val="222222"/>
                </a:solidFill>
                <a:latin typeface="Arial" panose="020B0604020202020204" pitchFamily="34" charset="0"/>
              </a:rPr>
              <a:t> is often considered a superior film due to its archival qualities and color palette, advances in dye and coupler technology blurred the boundaries between the differing </a:t>
            </a:r>
            <a:r>
              <a:rPr lang="en-US" sz="1200" b="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processes…*</a:t>
            </a:r>
            <a:endParaRPr lang="en-US" sz="1200" i="1" dirty="0"/>
          </a:p>
        </p:txBody>
      </p:sp>
      <p:sp>
        <p:nvSpPr>
          <p:cNvPr id="7" name="Rectangle 6"/>
          <p:cNvSpPr/>
          <p:nvPr/>
        </p:nvSpPr>
        <p:spPr>
          <a:xfrm>
            <a:off x="4746907" y="1931663"/>
            <a:ext cx="37113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i="1" dirty="0"/>
              <a:t>Kodachrome</a:t>
            </a:r>
            <a:r>
              <a:rPr lang="en-US" sz="1200" b="0" i="1" dirty="0"/>
              <a:t> is a brand name for a non-substantive, color </a:t>
            </a:r>
            <a:r>
              <a:rPr lang="en-US" sz="1200" b="0" i="1" dirty="0">
                <a:hlinkClick r:id="rId5" tooltip="Reversal film"/>
              </a:rPr>
              <a:t>reversal film</a:t>
            </a:r>
            <a:r>
              <a:rPr lang="en-US" sz="1200" b="0" i="1" dirty="0"/>
              <a:t> introduced by </a:t>
            </a:r>
            <a:r>
              <a:rPr lang="en-US" sz="1200" b="0" i="1" dirty="0">
                <a:hlinkClick r:id="rId6" tooltip="Eastman Kodak"/>
              </a:rPr>
              <a:t>Eastman Kodak</a:t>
            </a:r>
            <a:r>
              <a:rPr lang="en-US" sz="1200" b="0" i="1" dirty="0"/>
              <a:t> in 1935.</a:t>
            </a:r>
            <a:r>
              <a:rPr lang="en-US" sz="1200" b="0" i="1" baseline="30000" dirty="0">
                <a:hlinkClick r:id="rId7"/>
              </a:rPr>
              <a:t>[2]</a:t>
            </a:r>
            <a:r>
              <a:rPr lang="en-US" sz="1200" b="0" i="1" dirty="0"/>
              <a:t> It was one of the first successful color materials and was used for both cinematography and still photography. Because of its complex processing requirements, the film was sold process-paid in the United States until 1954 when a legal ruling prohibited this. Elsewhere, this arrangement continued. For many years it was used for professional color photography, especially for images intended for publication in print media</a:t>
            </a:r>
            <a:r>
              <a:rPr lang="en-US" sz="1200" b="0" i="1" dirty="0" smtClean="0"/>
              <a:t>.*</a:t>
            </a:r>
            <a:endParaRPr lang="en-US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26971" y="4170561"/>
            <a:ext cx="5236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*https://en.wikipedia.org/wiki/Kodachrome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5683108"/>
            <a:ext cx="2536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*https</a:t>
            </a:r>
            <a:r>
              <a:rPr lang="en-US" sz="900" dirty="0"/>
              <a:t>://en.wikipedia.org/wiki/Ektachrome</a:t>
            </a:r>
          </a:p>
        </p:txBody>
      </p:sp>
    </p:spTree>
    <p:extLst>
      <p:ext uri="{BB962C8B-B14F-4D97-AF65-F5344CB8AC3E}">
        <p14:creationId xmlns:p14="http://schemas.microsoft.com/office/powerpoint/2010/main" val="358017414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26978" name="Picture 2" descr="Image result for fuji fil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00" y="1868042"/>
            <a:ext cx="1793180" cy="17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gray">
          <a:xfrm>
            <a:off x="122238" y="45549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65145" y="549037"/>
            <a:ext cx="8125712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How Does Kodak Create Value for Customers?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45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Photography in the late 1900’s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6980" name="Picture 4" descr="Logo of the Eastman Kodak Company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1" y="4258315"/>
            <a:ext cx="2095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93172" y="1318926"/>
            <a:ext cx="355293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Value for Experiential Attributes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920343" y="3765679"/>
            <a:ext cx="1295400" cy="9092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191000" y="4160142"/>
            <a:ext cx="2024743" cy="824941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Quality Perceptions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>
            <a:off x="6645841" y="4145343"/>
            <a:ext cx="2383972" cy="676247"/>
          </a:xfrm>
          <a:prstGeom prst="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Nostalgia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10400" y="5539737"/>
            <a:ext cx="1567543" cy="96882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316" y="5842928"/>
            <a:ext cx="13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Status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4301096" y="5121029"/>
            <a:ext cx="1804550" cy="1422192"/>
          </a:xfrm>
          <a:prstGeom prst="diamond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93771" y="5539737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Buy American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2685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8" name="Rectangle 6"/>
          <p:cNvSpPr>
            <a:spLocks noChangeAspect="1" noChangeArrowheads="1"/>
          </p:cNvSpPr>
          <p:nvPr/>
        </p:nvSpPr>
        <p:spPr bwMode="auto">
          <a:xfrm>
            <a:off x="674915" y="3075894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Retail Price for Gold Plus: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  $3.49 retail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674915" y="741363"/>
            <a:ext cx="744582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Value and Price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Rectangle 6"/>
          <p:cNvSpPr>
            <a:spLocks noChangeAspect="1" noChangeArrowheads="1"/>
          </p:cNvSpPr>
          <p:nvPr/>
        </p:nvSpPr>
        <p:spPr bwMode="auto">
          <a:xfrm>
            <a:off x="4767943" y="3075894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Retail Price for Fuji Film: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$2.91 retail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8" name="Rectangle 6"/>
          <p:cNvSpPr>
            <a:spLocks noChangeAspect="1" noChangeArrowheads="1"/>
          </p:cNvSpPr>
          <p:nvPr/>
        </p:nvSpPr>
        <p:spPr bwMode="auto">
          <a:xfrm>
            <a:off x="674915" y="1491857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dirty="0" smtClean="0">
              <a:solidFill>
                <a:schemeClr val="tx2"/>
              </a:solidFill>
              <a:latin typeface="Tahoma" pitchFamily="34" charset="0"/>
            </a:endParaRP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Reservation Price for Gold Plus: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$3.79</a:t>
            </a:r>
          </a:p>
          <a:p>
            <a:pPr algn="ctr" eaLnBrk="0" hangingPunct="0"/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3" name="Rectangle 6"/>
          <p:cNvSpPr>
            <a:spLocks noChangeAspect="1" noChangeArrowheads="1"/>
          </p:cNvSpPr>
          <p:nvPr/>
        </p:nvSpPr>
        <p:spPr bwMode="auto">
          <a:xfrm>
            <a:off x="4767943" y="1491857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Reservation Price for Fuji Film: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$3.41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4" name="Rectangle 6"/>
          <p:cNvSpPr>
            <a:spLocks noChangeAspect="1" noChangeArrowheads="1"/>
          </p:cNvSpPr>
          <p:nvPr/>
        </p:nvSpPr>
        <p:spPr bwMode="auto">
          <a:xfrm>
            <a:off x="674915" y="4659931"/>
            <a:ext cx="3352800" cy="9683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Consumer Surplus Gold Plus: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  $0.30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5" name="Rectangle 6"/>
          <p:cNvSpPr>
            <a:spLocks noChangeAspect="1" noChangeArrowheads="1"/>
          </p:cNvSpPr>
          <p:nvPr/>
        </p:nvSpPr>
        <p:spPr bwMode="auto">
          <a:xfrm>
            <a:off x="4767943" y="4659931"/>
            <a:ext cx="3352800" cy="9683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Consumer Surplus Fuji Film: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$0.50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129026" name="Picture 2" descr="Image result for x mar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107712" y="5954239"/>
            <a:ext cx="487205" cy="7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x mar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3"/>
          <a:stretch/>
        </p:blipFill>
        <p:spPr bwMode="auto">
          <a:xfrm>
            <a:off x="6272825" y="6087427"/>
            <a:ext cx="574289" cy="7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0702697">
            <a:off x="2554805" y="1761030"/>
            <a:ext cx="368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>
                    <a:alpha val="40000"/>
                  </a:srgbClr>
                </a:solidFill>
              </a:rPr>
              <a:t>EXAMPLE</a:t>
            </a:r>
            <a:endParaRPr lang="en-US" sz="2400" dirty="0">
              <a:solidFill>
                <a:srgbClr val="FF0000">
                  <a:alpha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8329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8" grpId="0" animBg="1"/>
      <p:bldP spid="9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Kodak’s Problem in Plain English…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76250" y="2123543"/>
            <a:ext cx="82296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588" lvl="1" indent="0">
              <a:buNone/>
            </a:pPr>
            <a:r>
              <a:rPr lang="en-US" sz="3000" b="0" kern="0" dirty="0" smtClean="0"/>
              <a:t>The </a:t>
            </a:r>
            <a:r>
              <a:rPr lang="en-US" sz="3000" b="1" u="sng" kern="0" dirty="0" smtClean="0"/>
              <a:t>value</a:t>
            </a:r>
            <a:r>
              <a:rPr lang="en-US" sz="3000" b="0" kern="0" dirty="0" smtClean="0"/>
              <a:t> that Kodak delivers to </a:t>
            </a:r>
            <a:r>
              <a:rPr lang="en-US" sz="3000" u="sng" kern="0" dirty="0" smtClean="0"/>
              <a:t>consumers</a:t>
            </a:r>
            <a:r>
              <a:rPr lang="en-US" sz="3000" b="0" kern="0" dirty="0" smtClean="0"/>
              <a:t> relative to </a:t>
            </a:r>
            <a:r>
              <a:rPr lang="en-US" sz="3000" u="sng" kern="0" dirty="0" smtClean="0"/>
              <a:t>competitors</a:t>
            </a:r>
            <a:r>
              <a:rPr lang="en-US" sz="3000" b="0" kern="0" dirty="0" smtClean="0"/>
              <a:t> has </a:t>
            </a:r>
            <a:r>
              <a:rPr lang="en-US" sz="3000" b="1" u="sng" kern="0" dirty="0" smtClean="0"/>
              <a:t>declined</a:t>
            </a:r>
            <a:r>
              <a:rPr lang="en-US" sz="3000" b="0" kern="0" dirty="0" smtClean="0"/>
              <a:t> over time, while Kodak has maintained a significant </a:t>
            </a:r>
            <a:r>
              <a:rPr lang="en-US" sz="3000" b="1" u="sng" kern="0" dirty="0" smtClean="0"/>
              <a:t>price premium</a:t>
            </a:r>
            <a:r>
              <a:rPr lang="en-US" sz="3000" b="0" kern="0" dirty="0" smtClean="0"/>
              <a:t> over Fuji and private label brands. </a:t>
            </a:r>
            <a:endParaRPr lang="en-US" sz="3000" b="0" kern="0" dirty="0"/>
          </a:p>
        </p:txBody>
      </p:sp>
    </p:spTree>
    <p:extLst>
      <p:ext uri="{BB962C8B-B14F-4D97-AF65-F5344CB8AC3E}">
        <p14:creationId xmlns:p14="http://schemas.microsoft.com/office/powerpoint/2010/main" val="14235350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7" name="Rectangle 5"/>
          <p:cNvSpPr>
            <a:spLocks noChangeAspect="1" noChangeArrowheads="1"/>
          </p:cNvSpPr>
          <p:nvPr/>
        </p:nvSpPr>
        <p:spPr bwMode="auto">
          <a:xfrm>
            <a:off x="718458" y="2367869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Professional Brand: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Ektar ($4.27 retail)</a:t>
            </a:r>
          </a:p>
        </p:txBody>
      </p:sp>
      <p:sp>
        <p:nvSpPr>
          <p:cNvPr id="366598" name="Rectangle 6"/>
          <p:cNvSpPr>
            <a:spLocks noChangeAspect="1" noChangeArrowheads="1"/>
          </p:cNvSpPr>
          <p:nvPr/>
        </p:nvSpPr>
        <p:spPr bwMode="auto">
          <a:xfrm>
            <a:off x="718458" y="3837894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Non-Professional Brand: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Gold Plus ($</a:t>
            </a:r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3.49 retail)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476250" y="741363"/>
            <a:ext cx="79819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Competitive Analysis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Rectangle 6"/>
          <p:cNvSpPr>
            <a:spLocks noChangeAspect="1" noChangeArrowheads="1"/>
          </p:cNvSpPr>
          <p:nvPr/>
        </p:nvSpPr>
        <p:spPr bwMode="auto">
          <a:xfrm>
            <a:off x="4811486" y="5383662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Fuji Film:</a:t>
            </a:r>
            <a:endParaRPr lang="en-US" dirty="0">
              <a:solidFill>
                <a:schemeClr val="tx2"/>
              </a:solidFill>
              <a:latin typeface="Tahoma" pitchFamily="34" charset="0"/>
            </a:endParaRP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($2.91 </a:t>
            </a:r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retail)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6250" y="1447800"/>
            <a:ext cx="798195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Kodak vs Fuji Price Structures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6665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Marketing Economics:  Competitive Margin Analysis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0" r="32371"/>
          <a:stretch/>
        </p:blipFill>
        <p:spPr bwMode="auto">
          <a:xfrm>
            <a:off x="3159658" y="2100942"/>
            <a:ext cx="5668659" cy="326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7714" y="2138963"/>
            <a:ext cx="268877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Fuji retail price:  $2.91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Fuji dealer margins:  25%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Fuji manufacturer margins:  55%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8407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90"/>
          <a:stretch/>
        </p:blipFill>
        <p:spPr>
          <a:xfrm>
            <a:off x="1872343" y="1136251"/>
            <a:ext cx="5541314" cy="5282184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84195" y="63187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638207" y="56960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General Strategies for Dealing with a Low Price Competitor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9" name="Picture 4" descr="Logo of the Eastman Kodak Company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86" y="2618236"/>
            <a:ext cx="649605" cy="5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of the Eastman Kodak Company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75" y="5259002"/>
            <a:ext cx="649605" cy="5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7000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SUCCESSFUL COMPANIES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Apple Stock Price Over Time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926" r="22268" b="12269"/>
          <a:stretch/>
        </p:blipFill>
        <p:spPr>
          <a:xfrm>
            <a:off x="76435" y="1736167"/>
            <a:ext cx="8884768" cy="41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2763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433" b="45877"/>
          <a:stretch/>
        </p:blipFill>
        <p:spPr>
          <a:xfrm>
            <a:off x="1220724" y="1306286"/>
            <a:ext cx="5789676" cy="2307771"/>
          </a:xfrm>
          <a:prstGeom prst="rect">
            <a:avLst/>
          </a:prstGeom>
        </p:spPr>
      </p:pic>
      <p:pic>
        <p:nvPicPr>
          <p:cNvPr id="8" name="Picture 4" descr="Logo of the Eastman Kodak Company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51" y="2252339"/>
            <a:ext cx="649605" cy="5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176"/>
          <a:stretch/>
        </p:blipFill>
        <p:spPr>
          <a:xfrm>
            <a:off x="2275114" y="3949106"/>
            <a:ext cx="3989288" cy="130454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84195" y="63187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638207" y="56960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General Strategies for Dealing with a Low Price Competitor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113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7850" y="1391585"/>
            <a:ext cx="772795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kern="0" dirty="0" smtClean="0"/>
              <a:t>It solves the basic problem of shrinking quality differential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kern="0" dirty="0" smtClean="0"/>
              <a:t>Cut wholesale price to $2.50 and set MSRP to $3.25</a:t>
            </a:r>
          </a:p>
          <a:p>
            <a:endParaRPr lang="en-US" sz="2800" b="0" kern="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How About a Price Cut?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3497943"/>
            <a:ext cx="83058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3894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7850" y="1629683"/>
            <a:ext cx="8229600" cy="39887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 contribution drops from $1.95 to $1.66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469MM x $1.95 = $914MM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469MM x $1.66 = $778MM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Assuming stable market and 70% share this is a loss of $136MM per year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$13MM per share point, Kodak can afford to lose about 10 more share points before this makes economic sense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7850" y="5995253"/>
            <a:ext cx="81534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i="1" kern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sales increase would be necessary to keep total contribution at $</a:t>
            </a:r>
            <a:r>
              <a:rPr lang="en-US" sz="2400" b="0" i="1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914MM?</a:t>
            </a:r>
            <a:endParaRPr lang="en-US" sz="2400" b="0" i="1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77850" y="741363"/>
            <a:ext cx="822960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The Dismal Science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7357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6250" y="1357025"/>
            <a:ext cx="7796893" cy="44319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units…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$136MM / $1.66 = ~81.9MM units</a:t>
            </a:r>
          </a:p>
          <a:p>
            <a:r>
              <a:rPr lang="en-US" sz="2400" b="0" kern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0" kern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81.9/469 = ~17%</a:t>
            </a:r>
          </a:p>
          <a:p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percentage terms…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0" kern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1.95 * (Old Sales) = 1.66 * (Old Sales) * (1 + </a:t>
            </a:r>
            <a:r>
              <a:rPr lang="en-US" sz="2400" b="0" i="1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%I</a:t>
            </a: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buFont typeface="Wingdings" pitchFamily="2" charset="2"/>
              <a:buNone/>
            </a:pPr>
            <a:endParaRPr lang="en-US" sz="2400" b="0" kern="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%I = [1.95/1.66]-1 = 17%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49" y="741363"/>
            <a:ext cx="7796893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Understanding Breakeven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36851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4853" y="1027241"/>
            <a:ext cx="7796893" cy="55399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sales respond to a $0.24 price cut?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would need to use historical sales to calibrate a sales response function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parameter </a:t>
            </a:r>
            <a:r>
              <a:rPr lang="en-US" sz="2400" b="0" i="1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gives an estimate of the unit change in sales given a unit change in price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$0.24 price cut represents an ~-7% change in price (-0.24/3.49~=0.068)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 7% price cut generate a 17% increase in sales?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0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kern="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else to consider here?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8504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465593"/>
            <a:ext cx="7915496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What Don’t We Know?  How Can Analytics Help?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184101" y="2577251"/>
          <a:ext cx="4669435" cy="49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8" name="Equation" r:id="rId3" imgW="1676160" imgH="177480" progId="Equation.DSMT4">
                  <p:embed/>
                </p:oleObj>
              </mc:Choice>
              <mc:Fallback>
                <p:oleObj name="Equation" r:id="rId3" imgW="1676160" imgH="17748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101" y="2577251"/>
                        <a:ext cx="4669435" cy="495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58442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38242" name="Picture 2" descr="Image result for funtime film kod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9" y="221524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84195" y="63187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38207" y="56960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Market Segmentation:  A Fighting Brand for Kodak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31770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7" name="Rectangle 5"/>
          <p:cNvSpPr>
            <a:spLocks noChangeAspect="1" noChangeArrowheads="1"/>
          </p:cNvSpPr>
          <p:nvPr/>
        </p:nvSpPr>
        <p:spPr bwMode="auto">
          <a:xfrm>
            <a:off x="465364" y="2917371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Professional Brand: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Ektar ($4.27 retail)</a:t>
            </a:r>
          </a:p>
        </p:txBody>
      </p:sp>
      <p:sp>
        <p:nvSpPr>
          <p:cNvPr id="366598" name="Rectangle 6"/>
          <p:cNvSpPr>
            <a:spLocks noChangeAspect="1" noChangeArrowheads="1"/>
          </p:cNvSpPr>
          <p:nvPr/>
        </p:nvSpPr>
        <p:spPr bwMode="auto">
          <a:xfrm>
            <a:off x="465364" y="4692196"/>
            <a:ext cx="3352800" cy="9683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Non-Professional Brand:</a:t>
            </a:r>
          </a:p>
          <a:p>
            <a:pPr algn="ctr" eaLnBrk="0" hangingPunct="0"/>
            <a:r>
              <a:rPr lang="en-US" dirty="0" smtClean="0">
                <a:solidFill>
                  <a:schemeClr val="tx2"/>
                </a:solidFill>
                <a:latin typeface="Tahoma" pitchFamily="34" charset="0"/>
              </a:rPr>
              <a:t>Gold Plus ($</a:t>
            </a:r>
            <a:r>
              <a:rPr lang="en-US" dirty="0">
                <a:solidFill>
                  <a:schemeClr val="tx2"/>
                </a:solidFill>
                <a:latin typeface="Tahoma" pitchFamily="34" charset="0"/>
              </a:rPr>
              <a:t>3.49 retail)</a:t>
            </a: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4884964" y="2136321"/>
            <a:ext cx="3352800" cy="4210050"/>
            <a:chOff x="3312" y="1092"/>
            <a:chExt cx="2112" cy="2652"/>
          </a:xfrm>
        </p:grpSpPr>
        <p:sp>
          <p:nvSpPr>
            <p:cNvPr id="366599" name="Rectangle 7"/>
            <p:cNvSpPr>
              <a:spLocks noChangeAspect="1" noChangeArrowheads="1"/>
            </p:cNvSpPr>
            <p:nvPr/>
          </p:nvSpPr>
          <p:spPr bwMode="auto">
            <a:xfrm>
              <a:off x="3312" y="1092"/>
              <a:ext cx="2112" cy="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chemeClr val="tx2"/>
                  </a:solidFill>
                  <a:latin typeface="Tahoma" pitchFamily="34" charset="0"/>
                </a:rPr>
                <a:t>Very Special Occasions</a:t>
              </a:r>
            </a:p>
          </p:txBody>
        </p:sp>
        <p:sp>
          <p:nvSpPr>
            <p:cNvPr id="366600" name="Rectangle 8"/>
            <p:cNvSpPr>
              <a:spLocks noChangeAspect="1" noChangeArrowheads="1"/>
            </p:cNvSpPr>
            <p:nvPr/>
          </p:nvSpPr>
          <p:spPr bwMode="auto">
            <a:xfrm>
              <a:off x="3312" y="2160"/>
              <a:ext cx="2112" cy="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chemeClr val="tx2"/>
                  </a:solidFill>
                  <a:latin typeface="Tahoma" pitchFamily="34" charset="0"/>
                </a:rPr>
                <a:t>Everyday Use</a:t>
              </a:r>
            </a:p>
          </p:txBody>
        </p:sp>
        <p:sp>
          <p:nvSpPr>
            <p:cNvPr id="366601" name="Rectangle 9"/>
            <p:cNvSpPr>
              <a:spLocks noChangeAspect="1" noChangeArrowheads="1"/>
            </p:cNvSpPr>
            <p:nvPr/>
          </p:nvSpPr>
          <p:spPr bwMode="auto">
            <a:xfrm>
              <a:off x="3312" y="3134"/>
              <a:ext cx="2112" cy="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chemeClr val="tx2"/>
                  </a:solidFill>
                  <a:latin typeface="Tahoma" pitchFamily="34" charset="0"/>
                </a:rPr>
                <a:t>Casual Picture Taking</a:t>
              </a:r>
            </a:p>
          </p:txBody>
        </p:sp>
      </p:grp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465364" y="605693"/>
            <a:ext cx="8145236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Proposed Product Line Strategy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364" y="1317171"/>
            <a:ext cx="81452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What value do we create and for whom?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87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25199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7660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Goldilocks Economics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3019" y="5283255"/>
            <a:ext cx="7206343" cy="10156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kern="0" dirty="0" smtClean="0">
                <a:solidFill>
                  <a:schemeClr val="tx2"/>
                </a:solidFill>
              </a:rPr>
              <a:t>Will this fix our problem?</a:t>
            </a:r>
          </a:p>
          <a:p>
            <a:r>
              <a:rPr lang="en-US" sz="2400" i="1" kern="0" dirty="0" smtClean="0">
                <a:solidFill>
                  <a:schemeClr val="tx2"/>
                </a:solidFill>
              </a:rPr>
              <a:t>Implications for the business?</a:t>
            </a:r>
            <a:endParaRPr lang="en-US" sz="2400" i="1" kern="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5" y="1623550"/>
            <a:ext cx="8583907" cy="30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6788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The Situation in Rochester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smtClean="0">
                <a:solidFill>
                  <a:schemeClr val="tx2"/>
                </a:solidFill>
              </a:rPr>
              <a:t>a Decade Later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8548" y="5197138"/>
            <a:ext cx="61763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establish a baseline for comparison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Assume the market is flat and we lose another 6 share points to Fuji over the next 4 years (1.5 points per year) down to 64%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06" y="1279618"/>
            <a:ext cx="4860271" cy="356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3997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06" y="1215508"/>
            <a:ext cx="5244456" cy="1731669"/>
          </a:xfrm>
          <a:prstGeom prst="rect">
            <a:avLst/>
          </a:prstGeom>
        </p:spPr>
      </p:pic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76250" y="59984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Offsetting Losses with Lower Margin Product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25" y="3161202"/>
            <a:ext cx="6465737" cy="2074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5343247"/>
            <a:ext cx="6312162" cy="14465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To restore all the lost contribution Kodak would need to get $78.39 MM  / $1.56 per roll = 50.25 MM rolls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If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can get X% of lost 40.2 MM rolls at $1.56 margin per roll, how much of the $78.39 MM lost contribution can be restored?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3603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789" r="22341" b="14175"/>
          <a:stretch/>
        </p:blipFill>
        <p:spPr>
          <a:xfrm>
            <a:off x="21431" y="1885588"/>
            <a:ext cx="8994776" cy="404170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SUCCESSFUL COMPANIES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Coca-Cola Stock Price Over Time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1817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21822" y="40791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Offsetting Losses with Lower Margin Product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91" y="1664722"/>
            <a:ext cx="4162321" cy="133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0974" y="890875"/>
            <a:ext cx="67362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If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can get X% of lost 40MM rolls at $1.56 margin per roll, how much of the $78MM lost contribution can be restored?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88" y="3189394"/>
            <a:ext cx="5333354" cy="35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09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085" y="391323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Let’s Start with Extreme Optimism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085" y="1075084"/>
            <a:ext cx="732894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gets it all back from Fuji and then some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does not touch Gold Plus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24" y="636458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/>
              <a:t>Note:  Baseline contribution with no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is $836.16 MM on sales of 428.8MM rolls. 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margin is $1.56.  Gold Plus margin is $1.95. </a:t>
            </a:r>
            <a:endParaRPr lang="en-US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8" y="2307860"/>
            <a:ext cx="6040441" cy="36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7127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085" y="391323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Offsetting Losses with Lower Margin Product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5" y="1876602"/>
            <a:ext cx="7271000" cy="4394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5085" y="1075084"/>
            <a:ext cx="732894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gets it all back from Fuji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does not touch Gold Plus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24" y="636458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/>
              <a:t>Note:  Baseline contribution with no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is $836.16 MM on sales of 428.8MM rolls. 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margin is $1.56.  Gold Plus margin is $1.95.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789823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5" y="1924487"/>
            <a:ext cx="7248529" cy="4380769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085" y="391323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Killed by Cannibalization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085" y="1075084"/>
            <a:ext cx="732894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does not touch Fuji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devours Gold Plus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24" y="636458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/>
              <a:t>Note:  Baseline contribution with no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is $836.16 MM on sales of 428.8MM rolls.  </a:t>
            </a:r>
            <a:r>
              <a:rPr lang="en-US" sz="1200" i="1" dirty="0" err="1" smtClean="0"/>
              <a:t>Funtime</a:t>
            </a:r>
            <a:r>
              <a:rPr lang="en-US" sz="1200" i="1" dirty="0" smtClean="0"/>
              <a:t> margin is $1.56.  Gold Plus margin is $1.95.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6092621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868833" y="321497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 Blend of Optimism and Realism?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391" y="857183"/>
            <a:ext cx="7328943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gets it all back from Fuji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causes up to a 37.5% reduction in Gold Plus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Any Gold Plus reduction beyond 37.5% drives contribution lower than simply not launching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7" y="2215973"/>
            <a:ext cx="7248529" cy="4380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24" y="6619553"/>
            <a:ext cx="845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 smtClean="0"/>
              <a:t>Note:  Baseline contribution with no </a:t>
            </a:r>
            <a:r>
              <a:rPr lang="en-US" sz="900" i="1" dirty="0" err="1" smtClean="0"/>
              <a:t>Funtime</a:t>
            </a:r>
            <a:r>
              <a:rPr lang="en-US" sz="900" i="1" dirty="0" smtClean="0"/>
              <a:t> is $836.16 MM on sales of 428.8MM rolls.  </a:t>
            </a:r>
            <a:r>
              <a:rPr lang="en-US" sz="900" i="1" dirty="0" err="1" smtClean="0"/>
              <a:t>Funtime</a:t>
            </a:r>
            <a:r>
              <a:rPr lang="en-US" sz="900" i="1" dirty="0" smtClean="0"/>
              <a:t> margin is $1.56.  Gold Plus margin is $1.95. 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6090429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391" y="857183"/>
            <a:ext cx="7328943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gets half back from Fuji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causes up to an 18.75% reduction in Gold Plus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Any Gold Plus reduction beyond 18.75% drives contribution lower than simply not launching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3" y="2248631"/>
            <a:ext cx="7248529" cy="4380769"/>
          </a:xfrm>
          <a:prstGeom prst="rect">
            <a:avLst/>
          </a:prstGeom>
        </p:spPr>
      </p:pic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868833" y="332383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 Balanced View?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9553"/>
            <a:ext cx="845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 smtClean="0"/>
              <a:t>Note:  Baseline contribution with no </a:t>
            </a:r>
            <a:r>
              <a:rPr lang="en-US" sz="900" i="1" dirty="0" err="1" smtClean="0"/>
              <a:t>Funtime</a:t>
            </a:r>
            <a:r>
              <a:rPr lang="en-US" sz="900" i="1" dirty="0" smtClean="0"/>
              <a:t> is $836.16 MM on sales of 428.8MM rolls.  </a:t>
            </a:r>
            <a:r>
              <a:rPr lang="en-US" sz="900" i="1" dirty="0" err="1" smtClean="0"/>
              <a:t>Funtime</a:t>
            </a:r>
            <a:r>
              <a:rPr lang="en-US" sz="900" i="1" dirty="0" smtClean="0"/>
              <a:t> margin is $1.56.  Gold Plus margin is $1.95. 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9524259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868833" y="332383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What About Analytics?</a:t>
            </a:r>
            <a:endParaRPr lang="en-US" i="1" dirty="0">
              <a:solidFill>
                <a:schemeClr val="tx2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11379"/>
              </p:ext>
            </p:extLst>
          </p:nvPr>
        </p:nvGraphicFramePr>
        <p:xfrm>
          <a:off x="800100" y="2195513"/>
          <a:ext cx="7824788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1" name="Equation" r:id="rId3" imgW="3644640" imgH="482400" progId="Equation.DSMT4">
                  <p:embed/>
                </p:oleObj>
              </mc:Choice>
              <mc:Fallback>
                <p:oleObj name="Equation" r:id="rId3" imgW="3644640" imgH="482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2195513"/>
                        <a:ext cx="7824788" cy="103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9666" y="1184223"/>
            <a:ext cx="818462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With historical data we can model own and competitive price response functions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665" y="3658665"/>
            <a:ext cx="8184629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about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 historical data!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8740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KODAK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What Would You Do?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833" y="1295399"/>
            <a:ext cx="7299971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Wisdom of launching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depends on your beliefs about the recapture rate and the rate at which </a:t>
            </a:r>
            <a:r>
              <a:rPr lang="en-US" dirty="0" err="1" smtClean="0">
                <a:solidFill>
                  <a:schemeClr val="tx2"/>
                </a:solidFill>
              </a:rPr>
              <a:t>Funtime</a:t>
            </a:r>
            <a:r>
              <a:rPr lang="en-US" dirty="0" smtClean="0">
                <a:solidFill>
                  <a:schemeClr val="tx2"/>
                </a:solidFill>
              </a:rPr>
              <a:t> eats into Gold Plus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Tough decision fraught with uncertainty and risk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So what did Kodak do?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2" descr="Image result for funtime film kod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94697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414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Key Concepts from Today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176" y="1296649"/>
            <a:ext cx="5999339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Mathematical Identities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Margins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Profits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Breakeven Volumes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Empirical Relationships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Sales Response Functions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What Variables?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Competitive Effects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Customer Value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Value in Use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Functional Value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Experiential Value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591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SONNIER</a:t>
            </a: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516695" y="6281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Who is he?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7" name="Picture 4" descr="http://www.diginlafourche.com/photos/lagumbof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40" y="2570981"/>
            <a:ext cx="345948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Image result for Saints helm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5990" y="2479872"/>
            <a:ext cx="373888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120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2813"/>
            <a:fld id="{4DF4F457-5F98-400D-8C23-4FDE6E82B4BA}" type="slidenum">
              <a:rPr lang="en-US"/>
              <a:pPr defTabSz="912813"/>
              <a:t>5</a:t>
            </a:fld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SUCCESSFUL COMPANIES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617765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Alphabet (Google) Stock Price Over Time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42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23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740" r="22048" b="13159"/>
          <a:stretch/>
        </p:blipFill>
        <p:spPr>
          <a:xfrm>
            <a:off x="0" y="1643133"/>
            <a:ext cx="9147511" cy="42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1221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5175" y="6605470"/>
            <a:ext cx="1905000" cy="182562"/>
          </a:xfrm>
        </p:spPr>
        <p:txBody>
          <a:bodyPr/>
          <a:lstStyle/>
          <a:p>
            <a:fld id="{5AB9A6F1-46A1-49F9-A22A-C5D2EC32C5E2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2" descr="https://encrypted-tbn1.gstatic.com/images?q=tbn:ANd9GcT5RM67616KkF5lsgtwKmxp6TSi4wgPn8D9Qfi7dIT8dsMWDVUx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77345"/>
            <a:ext cx="117348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stblogs.motortrend.com/files/2010/02/32234520.jpeg"/>
          <p:cNvPicPr>
            <a:picLocks noChangeAspect="1" noChangeArrowheads="1"/>
          </p:cNvPicPr>
          <p:nvPr/>
        </p:nvPicPr>
        <p:blipFill rotWithShape="1">
          <a:blip r:embed="rId4" cstate="print"/>
          <a:srcRect l="9667" r="6123"/>
          <a:stretch/>
        </p:blipFill>
        <p:spPr bwMode="auto">
          <a:xfrm>
            <a:off x="4495800" y="2939145"/>
            <a:ext cx="1422400" cy="1452626"/>
          </a:xfrm>
          <a:prstGeom prst="rect">
            <a:avLst/>
          </a:prstGeom>
          <a:noFill/>
        </p:spPr>
      </p:pic>
      <p:pic>
        <p:nvPicPr>
          <p:cNvPr id="6" name="Picture 2" descr="http://www.thefabfemme.com/wp-content/uploads/2011/03/lsu.gif"/>
          <p:cNvPicPr>
            <a:picLocks noChangeAspect="1" noChangeArrowheads="1"/>
          </p:cNvPicPr>
          <p:nvPr/>
        </p:nvPicPr>
        <p:blipFill>
          <a:blip r:embed="rId5" cstate="print"/>
          <a:srcRect t="21333" b="28000"/>
          <a:stretch>
            <a:fillRect/>
          </a:stretch>
        </p:blipFill>
        <p:spPr bwMode="auto">
          <a:xfrm>
            <a:off x="838200" y="5606145"/>
            <a:ext cx="1285875" cy="651515"/>
          </a:xfrm>
          <a:prstGeom prst="rect">
            <a:avLst/>
          </a:prstGeom>
          <a:noFill/>
        </p:spPr>
      </p:pic>
      <p:pic>
        <p:nvPicPr>
          <p:cNvPr id="7" name="Picture 4" descr="http://www.crwflags.com/art/college/duke95039.jpg"/>
          <p:cNvPicPr>
            <a:picLocks noChangeAspect="1" noChangeArrowheads="1"/>
          </p:cNvPicPr>
          <p:nvPr/>
        </p:nvPicPr>
        <p:blipFill>
          <a:blip r:embed="rId6" cstate="print"/>
          <a:srcRect l="2439"/>
          <a:stretch>
            <a:fillRect/>
          </a:stretch>
        </p:blipFill>
        <p:spPr bwMode="auto">
          <a:xfrm>
            <a:off x="1981200" y="4767945"/>
            <a:ext cx="1371600" cy="818674"/>
          </a:xfrm>
          <a:prstGeom prst="rect">
            <a:avLst/>
          </a:prstGeom>
          <a:noFill/>
        </p:spPr>
      </p:pic>
      <p:pic>
        <p:nvPicPr>
          <p:cNvPr id="8" name="Picture 6" descr="http://upload.wikimedia.org/wikipedia/en/6/6d/UCLA_Bruins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99925" y="1647002"/>
            <a:ext cx="1296225" cy="959543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838200" y="1415145"/>
            <a:ext cx="0" cy="487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14400" y="149134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/>
              <a:t>Degree, Jobs</a:t>
            </a:r>
            <a:endParaRPr lang="en-US" sz="18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838200" y="6291944"/>
            <a:ext cx="80010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14" descr="http://www.utexas.edu/sites/all/themes/webcentral/_images/ribb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47724" y="1169390"/>
            <a:ext cx="1543050" cy="1560195"/>
          </a:xfrm>
          <a:prstGeom prst="rect">
            <a:avLst/>
          </a:prstGeom>
          <a:noFill/>
        </p:spPr>
      </p:pic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SONNIER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314325" y="616349"/>
            <a:ext cx="8362950" cy="364714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The Accidental Marketer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1875" y="574723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/>
              <a:t>Time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7" y="2718635"/>
            <a:ext cx="1828800" cy="6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662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0181" y="1357025"/>
            <a:ext cx="8955088" cy="4114800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Office:  CBA </a:t>
            </a:r>
            <a:r>
              <a:rPr lang="en-US" sz="2400" b="0" kern="0" dirty="0" smtClean="0"/>
              <a:t>7.256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Email:  </a:t>
            </a:r>
            <a:r>
              <a:rPr lang="en-US" sz="2400" b="0" kern="0" dirty="0" smtClean="0">
                <a:hlinkClick r:id="rId2"/>
              </a:rPr>
              <a:t>garrett.sonnier@mccombs.utexas.edu</a:t>
            </a:r>
            <a:endParaRPr lang="en-US" sz="2400" b="0" kern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Phone</a:t>
            </a:r>
            <a:r>
              <a:rPr lang="en-US" sz="2400" b="0" kern="0" dirty="0" smtClean="0"/>
              <a:t>:  512.471.9197 (Do not leave message)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Office </a:t>
            </a:r>
            <a:r>
              <a:rPr lang="en-US" sz="2400" b="0" kern="0" dirty="0" smtClean="0"/>
              <a:t>Hours:  Monday </a:t>
            </a:r>
            <a:r>
              <a:rPr lang="en-US" sz="2400" b="0" kern="0" dirty="0" smtClean="0"/>
              <a:t>2:30 </a:t>
            </a:r>
            <a:r>
              <a:rPr lang="en-US" sz="2400" b="0" kern="0" dirty="0" smtClean="0"/>
              <a:t>PM – </a:t>
            </a:r>
            <a:r>
              <a:rPr lang="en-US" sz="2400" b="0" kern="0" dirty="0" smtClean="0"/>
              <a:t>3:30 </a:t>
            </a:r>
            <a:r>
              <a:rPr lang="en-US" sz="2400" b="0" kern="0" dirty="0" smtClean="0"/>
              <a:t>PM or by appt</a:t>
            </a:r>
            <a:r>
              <a:rPr lang="en-US" sz="2400" b="0" kern="0" dirty="0"/>
              <a:t>.</a:t>
            </a:r>
            <a:endParaRPr lang="en-US" sz="2400" b="0" kern="0" dirty="0" smtClean="0"/>
          </a:p>
          <a:p>
            <a:pPr>
              <a:buFont typeface="Wingdings" pitchFamily="2" charset="2"/>
              <a:buNone/>
            </a:pPr>
            <a:endParaRPr lang="en-US" sz="4000" b="0" kern="0" dirty="0" smtClean="0"/>
          </a:p>
          <a:p>
            <a:pPr>
              <a:buFont typeface="Wingdings" pitchFamily="2" charset="2"/>
              <a:buNone/>
            </a:pPr>
            <a:endParaRPr lang="en-US" sz="2400" b="0" kern="0" dirty="0" smtClean="0"/>
          </a:p>
        </p:txBody>
      </p:sp>
      <p:pic>
        <p:nvPicPr>
          <p:cNvPr id="26626" name="Picture 2" descr="&quot;No, Thursday's out. How about never? Is never good for you?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40" y="3388728"/>
            <a:ext cx="4608576" cy="323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SONNIER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83629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Where can I find him?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861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3A0A4B53-48E2-4568-A288-0CF397DFCB0F}" type="slidenum">
              <a:rPr lang="en-US"/>
              <a:pPr/>
              <a:t>61</a:t>
            </a:fld>
            <a:endParaRPr lang="en-US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581604"/>
            <a:ext cx="8793162" cy="3139321"/>
          </a:xfrm>
        </p:spPr>
        <p:txBody>
          <a:bodyPr/>
          <a:lstStyle/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sz="2800" dirty="0" smtClean="0"/>
              <a:t>Course Packet (required for purchase)</a:t>
            </a:r>
          </a:p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sz="2800" dirty="0" smtClean="0"/>
              <a:t>XLSTAT Premium (provided by PO)</a:t>
            </a:r>
          </a:p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sz="2800" dirty="0" smtClean="0"/>
              <a:t>Textbooks (not required!)</a:t>
            </a:r>
          </a:p>
          <a:p>
            <a:pPr marL="1165225" lvl="4" indent="-571500">
              <a:buFont typeface="Wingdings" panose="05000000000000000000" pitchFamily="2" charset="2"/>
              <a:buChar char="Ø"/>
            </a:pPr>
            <a:r>
              <a:rPr lang="en-US" u="sng" dirty="0" smtClean="0"/>
              <a:t>Introductory </a:t>
            </a:r>
            <a:r>
              <a:rPr lang="en-US" u="sng" dirty="0"/>
              <a:t>Econometrics:  A Modern Approach</a:t>
            </a:r>
            <a:r>
              <a:rPr lang="en-US" dirty="0"/>
              <a:t> (6</a:t>
            </a:r>
            <a:r>
              <a:rPr lang="en-US" baseline="30000" dirty="0"/>
              <a:t>th</a:t>
            </a:r>
            <a:r>
              <a:rPr lang="en-US" dirty="0"/>
              <a:t> Edition) by Jeffery </a:t>
            </a:r>
            <a:r>
              <a:rPr lang="en-US" dirty="0" smtClean="0"/>
              <a:t>Woolridge</a:t>
            </a:r>
          </a:p>
          <a:p>
            <a:pPr marL="1165225" lvl="4" indent="-571500">
              <a:buFont typeface="Wingdings" panose="05000000000000000000" pitchFamily="2" charset="2"/>
              <a:buChar char="Ø"/>
            </a:pPr>
            <a:r>
              <a:rPr lang="en-US" u="sng" dirty="0" smtClean="0"/>
              <a:t>Database </a:t>
            </a:r>
            <a:r>
              <a:rPr lang="en-US" u="sng" dirty="0"/>
              <a:t>Marketing:  Analyzing and Managing Customers</a:t>
            </a:r>
            <a:r>
              <a:rPr lang="en-US" dirty="0"/>
              <a:t> by Robert </a:t>
            </a:r>
            <a:r>
              <a:rPr lang="en-US" dirty="0" err="1"/>
              <a:t>Blattberg</a:t>
            </a:r>
            <a:r>
              <a:rPr lang="en-US" dirty="0"/>
              <a:t>, </a:t>
            </a:r>
            <a:r>
              <a:rPr lang="en-US" dirty="0" err="1"/>
              <a:t>Byung</a:t>
            </a:r>
            <a:r>
              <a:rPr lang="en-US" dirty="0"/>
              <a:t>-Do Kim, and Scott </a:t>
            </a:r>
            <a:r>
              <a:rPr lang="en-US" dirty="0" err="1" smtClean="0"/>
              <a:t>Neslin</a:t>
            </a:r>
            <a:endParaRPr lang="en-US" dirty="0"/>
          </a:p>
          <a:p>
            <a:pPr marL="1165225" lvl="4" indent="-571500">
              <a:buFont typeface="Wingdings" panose="05000000000000000000" pitchFamily="2" charset="2"/>
              <a:buChar char="Ø"/>
            </a:pPr>
            <a:r>
              <a:rPr lang="en-US" u="sng" dirty="0" smtClean="0"/>
              <a:t>Marketing </a:t>
            </a:r>
            <a:r>
              <a:rPr lang="en-US" u="sng" dirty="0"/>
              <a:t>Management</a:t>
            </a:r>
            <a:r>
              <a:rPr lang="en-US" dirty="0"/>
              <a:t>  (15</a:t>
            </a:r>
            <a:r>
              <a:rPr lang="en-US" baseline="30000" dirty="0"/>
              <a:t>th</a:t>
            </a:r>
            <a:r>
              <a:rPr lang="en-US" dirty="0"/>
              <a:t> Edition) by Phillip Kotler and Kevin Lane Keller</a:t>
            </a:r>
          </a:p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sz="2800" dirty="0" smtClean="0"/>
              <a:t>Lecture Notes (posted to Canvas)</a:t>
            </a:r>
          </a:p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sz="2800" dirty="0" smtClean="0"/>
              <a:t>Course Website (Canvas)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 I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Course Materials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3833" y="5732287"/>
            <a:ext cx="5943600" cy="8309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i="1" kern="0" dirty="0" smtClean="0"/>
              <a:t>More details on materials can be found in the syllabus.</a:t>
            </a:r>
            <a:endParaRPr lang="en-US" sz="2400" b="0" i="1" kern="0" dirty="0"/>
          </a:p>
        </p:txBody>
      </p:sp>
    </p:spTree>
    <p:extLst>
      <p:ext uri="{BB962C8B-B14F-4D97-AF65-F5344CB8AC3E}">
        <p14:creationId xmlns:p14="http://schemas.microsoft.com/office/powerpoint/2010/main" val="2556806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F56AE9EE-748E-41DB-8102-89A8212977AE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 I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Group Project:  Teams and Timeline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32619" y="1709606"/>
            <a:ext cx="7060966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4 students per team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Self select by </a:t>
            </a:r>
            <a:r>
              <a:rPr lang="en-US" sz="2400" b="0" kern="0" dirty="0" smtClean="0"/>
              <a:t>Wed Aug 31</a:t>
            </a:r>
            <a:r>
              <a:rPr lang="en-US" sz="2400" b="0" kern="0" baseline="30000" dirty="0" smtClean="0"/>
              <a:t>th</a:t>
            </a:r>
            <a:r>
              <a:rPr lang="en-US" sz="2400" b="0" kern="0" dirty="0" smtClean="0"/>
              <a:t> </a:t>
            </a:r>
            <a:r>
              <a:rPr lang="en-US" sz="2400" b="0" kern="0" dirty="0" smtClean="0"/>
              <a:t>at </a:t>
            </a:r>
            <a:r>
              <a:rPr lang="en-US" sz="2400" b="0" kern="0" dirty="0" smtClean="0"/>
              <a:t>5:00 PM</a:t>
            </a:r>
            <a:endParaRPr lang="en-US" sz="2400" b="0" kern="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Record team membership in Google spreadsheet (</a:t>
            </a:r>
            <a:r>
              <a:rPr lang="en-US" sz="2400" b="0" i="1" kern="0" dirty="0" smtClean="0"/>
              <a:t>link to sheet in Assignment page on Canvas 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kern="0" dirty="0" smtClean="0"/>
              <a:t>Remaining students will be randomly assigned</a:t>
            </a:r>
          </a:p>
        </p:txBody>
      </p:sp>
    </p:spTree>
    <p:extLst>
      <p:ext uri="{BB962C8B-B14F-4D97-AF65-F5344CB8AC3E}">
        <p14:creationId xmlns:p14="http://schemas.microsoft.com/office/powerpoint/2010/main" val="262996046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 I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Next Time and Beyond…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233" y="1499916"/>
            <a:ext cx="574872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Focus on </a:t>
            </a:r>
            <a:r>
              <a:rPr lang="en-US" smtClean="0"/>
              <a:t>the Customer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168400" y="2563813"/>
          <a:ext cx="8550275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1" name="Document" r:id="rId3" imgW="6399987" imgH="1019485" progId="Word.Document.12">
                  <p:embed/>
                </p:oleObj>
              </mc:Choice>
              <mc:Fallback>
                <p:oleObj name="Document" r:id="rId3" imgW="6399987" imgH="1019485" progId="Word.Documen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8400" y="2563813"/>
                        <a:ext cx="8550275" cy="135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22456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47" y="1485902"/>
            <a:ext cx="8915400" cy="9906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WFM vs. TFM (Fresh Market) and SFM (Sprouts Farmer’s Market)</a:t>
            </a:r>
            <a:endParaRPr lang="en-US" sz="1100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122238" y="2349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WHOLE FOODS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22831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Tough Times for Organic Grocers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27" t="24967" r="21683" b="7097"/>
          <a:stretch/>
        </p:blipFill>
        <p:spPr>
          <a:xfrm>
            <a:off x="209326" y="1763485"/>
            <a:ext cx="8729701" cy="49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382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9" y="2336363"/>
            <a:ext cx="3802380" cy="419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770" y="6657187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dirty="0"/>
              <a:t>http://www.businessweek.com/articles/2014-09-12/krogers-organic-food-sales-are-about-to-hit-1-billion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8" y="1275005"/>
            <a:ext cx="7538442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122238" y="2349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WHOLE FOODS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892946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Who Are The Competitors?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452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61" y="1400060"/>
            <a:ext cx="8991600" cy="99060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WFM vs. KR (Kroger)</a:t>
            </a:r>
            <a:endParaRPr lang="en-US" sz="1400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122238" y="23495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WHOLE FOODS</a:t>
            </a: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892946" y="74136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Who Are The Competitors?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098" t="24917" r="21800" b="5984"/>
          <a:stretch/>
        </p:blipFill>
        <p:spPr>
          <a:xfrm>
            <a:off x="250936" y="1722671"/>
            <a:ext cx="8692339" cy="50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284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44326</TotalTime>
  <Words>2489</Words>
  <Application>Microsoft Office PowerPoint</Application>
  <PresentationFormat>Letter Paper (8.5x11 in)</PresentationFormat>
  <Paragraphs>446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Tahoma</vt:lpstr>
      <vt:lpstr>Times New Roman</vt:lpstr>
      <vt:lpstr>Wingdings</vt:lpstr>
      <vt:lpstr>Blank Presentation</vt:lpstr>
      <vt:lpstr>Equation</vt:lpstr>
      <vt:lpstr>Microsoft Word Document</vt:lpstr>
      <vt:lpstr>PowerPoint Presentation</vt:lpstr>
      <vt:lpstr>SUCCESSFUL COMPANIES</vt:lpstr>
      <vt:lpstr>SUCCESSFUL COMPANIES</vt:lpstr>
      <vt:lpstr>SUCCESSFUL COMPANIES</vt:lpstr>
      <vt:lpstr>SUCCESSFUL COMPANIES</vt:lpstr>
      <vt:lpstr>SUCCESSFUL COMPANIES</vt:lpstr>
      <vt:lpstr>WFM vs. TFM (Fresh Market) and SFM (Sprouts Farmer’s Market)</vt:lpstr>
      <vt:lpstr>PowerPoint Presentation</vt:lpstr>
      <vt:lpstr>WFM vs. KR (Kroger)</vt:lpstr>
      <vt:lpstr>A STORY OF VALUE DESTRUCTION</vt:lpstr>
      <vt:lpstr>A STORY OF VALUE DESTRUCTION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PowerPoint Presentation</vt:lpstr>
      <vt:lpstr>PowerPoint Presentation</vt:lpstr>
      <vt:lpstr>CUSTOMER VALUE:  WHY DO WE BUY?</vt:lpstr>
      <vt:lpstr>PowerPoint Presentation</vt:lpstr>
      <vt:lpstr>PowerPoint Presentation</vt:lpstr>
      <vt:lpstr>PowerPoint Presentation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KODAK</vt:lpstr>
      <vt:lpstr>MARKETING ANALYTICS</vt:lpstr>
      <vt:lpstr>SONNIER</vt:lpstr>
      <vt:lpstr>SONNIER</vt:lpstr>
      <vt:lpstr>SONNIER</vt:lpstr>
      <vt:lpstr>MARKETING ANALYTICS I</vt:lpstr>
      <vt:lpstr>MARKETING ANALYTICS I</vt:lpstr>
      <vt:lpstr>MARKETING ANALYTICS I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2490</cp:revision>
  <cp:lastPrinted>2017-10-18T23:00:18Z</cp:lastPrinted>
  <dcterms:created xsi:type="dcterms:W3CDTF">2001-05-16T12:53:39Z</dcterms:created>
  <dcterms:modified xsi:type="dcterms:W3CDTF">2022-08-23T01:06:55Z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